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21" r:id="rId3"/>
  </p:sldMasterIdLst>
  <p:notesMasterIdLst>
    <p:notesMasterId r:id="rId12"/>
  </p:notesMasterIdLst>
  <p:sldIdLst>
    <p:sldId id="377" r:id="rId4"/>
    <p:sldId id="5211" r:id="rId5"/>
    <p:sldId id="5212" r:id="rId6"/>
    <p:sldId id="5213" r:id="rId7"/>
    <p:sldId id="5214" r:id="rId8"/>
    <p:sldId id="5215" r:id="rId9"/>
    <p:sldId id="5208" r:id="rId10"/>
    <p:sldId id="5209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6F4F4"/>
    <a:srgbClr val="FFF2CC"/>
    <a:srgbClr val="FFFF99"/>
    <a:srgbClr val="C7F141"/>
    <a:srgbClr val="E0F141"/>
    <a:srgbClr val="AEF141"/>
    <a:srgbClr val="16E820"/>
    <a:srgbClr val="FFCCCC"/>
    <a:srgbClr val="EBF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95" autoAdjust="0"/>
    <p:restoredTop sz="94322" autoAdjust="0"/>
  </p:normalViewPr>
  <p:slideViewPr>
    <p:cSldViewPr snapToGrid="0">
      <p:cViewPr varScale="1">
        <p:scale>
          <a:sx n="130" d="100"/>
          <a:sy n="130" d="100"/>
        </p:scale>
        <p:origin x="22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3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25BD4-20BF-46F3-8071-877EB115B3CC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5C669-2886-4566-84CA-BA459960F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9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noaa.gov/fisheries" TargetMode="External"/><Relationship Id="rId18" Type="http://schemas.openxmlformats.org/officeDocument/2006/relationships/image" Target="../media/image10.png"/><Relationship Id="rId3" Type="http://schemas.openxmlformats.org/officeDocument/2006/relationships/slideMaster" Target="../slideMasters/slideMaster2.xml"/><Relationship Id="rId7" Type="http://schemas.openxmlformats.org/officeDocument/2006/relationships/hyperlink" Target="http://www.noaa.gov/marine-aviation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://www.noaa.gov/weather" TargetMode="External"/><Relationship Id="rId2" Type="http://schemas.openxmlformats.org/officeDocument/2006/relationships/tags" Target="../tags/tag28.xml"/><Relationship Id="rId16" Type="http://schemas.openxmlformats.org/officeDocument/2006/relationships/image" Target="../media/image9.png"/><Relationship Id="rId1" Type="http://schemas.openxmlformats.org/officeDocument/2006/relationships/tags" Target="../tags/tag27.xml"/><Relationship Id="rId6" Type="http://schemas.openxmlformats.org/officeDocument/2006/relationships/image" Target="../media/image13.emf"/><Relationship Id="rId11" Type="http://schemas.openxmlformats.org/officeDocument/2006/relationships/hyperlink" Target="http://www.noaa.gov/satellites" TargetMode="External"/><Relationship Id="rId5" Type="http://schemas.openxmlformats.org/officeDocument/2006/relationships/oleObject" Target="../embeddings/oleObject2.bin"/><Relationship Id="rId15" Type="http://schemas.openxmlformats.org/officeDocument/2006/relationships/hyperlink" Target="http://www.noaa.gov/oceans-coasts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hyperlink" Target="http://www.noaa.gov/research" TargetMode="External"/><Relationship Id="rId1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noaa.gov/satellites" TargetMode="External"/><Relationship Id="rId1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hyperlink" Target="http://www.noaa.gov/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://www.noaa.gov/oceans-coasts" TargetMode="External"/><Relationship Id="rId2" Type="http://schemas.openxmlformats.org/officeDocument/2006/relationships/tags" Target="../tags/tag58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tags" Target="../tags/tag57.xml"/><Relationship Id="rId6" Type="http://schemas.openxmlformats.org/officeDocument/2006/relationships/image" Target="../media/image13.emf"/><Relationship Id="rId11" Type="http://schemas.openxmlformats.org/officeDocument/2006/relationships/hyperlink" Target="http://www.noaa.gov/research" TargetMode="External"/><Relationship Id="rId5" Type="http://schemas.openxmlformats.org/officeDocument/2006/relationships/oleObject" Target="../embeddings/oleObject5.bin"/><Relationship Id="rId15" Type="http://schemas.openxmlformats.org/officeDocument/2006/relationships/hyperlink" Target="http://www.noaa.gov/fisheries" TargetMode="External"/><Relationship Id="rId10" Type="http://schemas.openxmlformats.org/officeDocument/2006/relationships/image" Target="../media/image15.png"/><Relationship Id="rId19" Type="http://schemas.openxmlformats.org/officeDocument/2006/relationships/hyperlink" Target="http://www.noaa.gov/weather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noaa.gov/marine-aviation" TargetMode="External"/><Relationship Id="rId1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632" y="130524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9632" y="37849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1AF-0413-4887-AFC1-4D727B4D050C}" type="datetime1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43456" cy="1780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78138-A2DB-6474-5009-4CF1F5A5E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t="23125" r="9862" b="26875"/>
          <a:stretch/>
        </p:blipFill>
        <p:spPr>
          <a:xfrm>
            <a:off x="74222" y="0"/>
            <a:ext cx="1283092" cy="6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0F4-F738-42A6-9BC2-E1554546C20E}" type="datetime1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9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4921-9F94-4E17-BBFC-F97A94F2EDBD}" type="datetime1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6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8" r="80" b="19494"/>
          <a:stretch/>
        </p:blipFill>
        <p:spPr>
          <a:xfrm>
            <a:off x="547747" y="3798558"/>
            <a:ext cx="11644253" cy="3067925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809595-0848-40C7-9A16-B8354BC475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4000" dirty="0" err="1">
              <a:solidFill>
                <a:srgbClr val="0A4595"/>
              </a:solidFill>
              <a:sym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B6E45-C41D-40EC-9F57-14FA127F1CEF}"/>
              </a:ext>
            </a:extLst>
          </p:cNvPr>
          <p:cNvSpPr/>
          <p:nvPr/>
        </p:nvSpPr>
        <p:spPr bwMode="ltGray">
          <a:xfrm>
            <a:off x="547747" y="1"/>
            <a:ext cx="11644253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32" b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41D363-E7B1-488D-A760-E5505D46CF3B}"/>
              </a:ext>
            </a:extLst>
          </p:cNvPr>
          <p:cNvCxnSpPr/>
          <p:nvPr/>
        </p:nvCxnSpPr>
        <p:spPr bwMode="ltGray">
          <a:xfrm>
            <a:off x="3193684" y="468052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D7ED07-44BB-4C21-AFD7-1E535BDA751F}"/>
              </a:ext>
            </a:extLst>
          </p:cNvPr>
          <p:cNvGrpSpPr/>
          <p:nvPr/>
        </p:nvGrpSpPr>
        <p:grpSpPr bwMode="ltGray"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80B7F8-8859-406E-9F73-1F68C7D1BF3D}"/>
                </a:ext>
              </a:extLst>
            </p:cNvPr>
            <p:cNvSpPr/>
            <p:nvPr userDrawn="1"/>
          </p:nvSpPr>
          <p:spPr bwMode="ltGray"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A897D2-CCEE-4FF6-A644-BE84AD4628C6}"/>
                </a:ext>
              </a:extLst>
            </p:cNvPr>
            <p:cNvSpPr/>
            <p:nvPr userDrawn="1"/>
          </p:nvSpPr>
          <p:spPr bwMode="ltGray"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pic>
          <p:nvPicPr>
            <p:cNvPr id="19" name="Picture 13" descr="C:\Users\jacqui.fenner\Desktop\PTT templates\images\noaa icons\noaa_icons-04.png">
              <a:hlinkClick r:id="rId7"/>
              <a:extLst>
                <a:ext uri="{FF2B5EF4-FFF2-40B4-BE49-F238E27FC236}">
                  <a16:creationId xmlns:a16="http://schemas.microsoft.com/office/drawing/2014/main" id="{87C62F66-477A-46B6-A881-ED35014043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C:\Users\jacqui.fenner\Desktop\PTT templates\images\noaa icons\noaa_icons-05.png">
              <a:hlinkClick r:id="rId9"/>
              <a:extLst>
                <a:ext uri="{FF2B5EF4-FFF2-40B4-BE49-F238E27FC236}">
                  <a16:creationId xmlns:a16="http://schemas.microsoft.com/office/drawing/2014/main" id="{2A2329EF-3ABD-4257-859B-EF1A97185F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5" descr="C:\Users\jacqui.fenner\Desktop\PTT templates\images\noaa icons\noaa_icons-06.png">
              <a:hlinkClick r:id="rId11"/>
              <a:extLst>
                <a:ext uri="{FF2B5EF4-FFF2-40B4-BE49-F238E27FC236}">
                  <a16:creationId xmlns:a16="http://schemas.microsoft.com/office/drawing/2014/main" id="{6C3E48D4-D0BD-4AE9-A95C-6EE9596AE8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C:\Users\jacqui.fenner\Desktop\PTT templates\images\noaa icons\noaa_icons-07.png">
              <a:hlinkClick r:id="rId13"/>
              <a:extLst>
                <a:ext uri="{FF2B5EF4-FFF2-40B4-BE49-F238E27FC236}">
                  <a16:creationId xmlns:a16="http://schemas.microsoft.com/office/drawing/2014/main" id="{689D8E2A-9A2C-41A3-9366-92389BCF67C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7" descr="C:\Users\jacqui.fenner\Desktop\PTT templates\images\noaa icons\noaa_icons-08.png">
              <a:hlinkClick r:id="rId15"/>
              <a:extLst>
                <a:ext uri="{FF2B5EF4-FFF2-40B4-BE49-F238E27FC236}">
                  <a16:creationId xmlns:a16="http://schemas.microsoft.com/office/drawing/2014/main" id="{768129F4-D0C4-4572-9412-4D8138E019F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9" descr="C:\Users\jacqui.fenner\Desktop\PTT templates\images\noaa icons\noaa_icons-10.png">
              <a:hlinkClick r:id="rId17"/>
              <a:extLst>
                <a:ext uri="{FF2B5EF4-FFF2-40B4-BE49-F238E27FC236}">
                  <a16:creationId xmlns:a16="http://schemas.microsoft.com/office/drawing/2014/main" id="{894DC1DD-9054-44A5-8D41-D5870A52674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B86F2D3-170C-4F87-BFE4-1545D9ABB0C3}"/>
                </a:ext>
              </a:extLst>
            </p:cNvPr>
            <p:cNvGrpSpPr/>
            <p:nvPr userDrawn="1"/>
          </p:nvGrpSpPr>
          <p:grpSpPr bwMode="ltGray"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A3EB9B8-383C-43B6-8617-129633ED4EAF}"/>
                  </a:ext>
                </a:extLst>
              </p:cNvPr>
              <p:cNvGrpSpPr/>
              <p:nvPr userDrawn="1"/>
            </p:nvGrpSpPr>
            <p:grpSpPr bwMode="ltGray"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433BC3F-4BFB-45C3-9729-DE3EB4C0B2CC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D7642B6-E687-4E09-AB86-1B6694AA7B72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CF8AECB-D3E7-4E25-B138-916AF735900A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5DA55BE-218D-4D13-9D2C-5F6432EE92DD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E6A8B24-C8F5-4427-9520-1DD11413D2F2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C7E5B1D-003F-42B4-A167-53ED6319DB16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D8C508A-9599-4BE2-9505-6461EA35F7BA}"/>
                  </a:ext>
                </a:extLst>
              </p:cNvPr>
              <p:cNvCxnSpPr/>
              <p:nvPr userDrawn="1"/>
            </p:nvCxnSpPr>
            <p:spPr bwMode="ltGray"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352801" y="533400"/>
            <a:ext cx="83668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x-none" sz="4000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379360" y="2204777"/>
            <a:ext cx="8478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x-none" sz="2000" b="1" cap="none" baseline="0" noProof="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379360" y="3568376"/>
            <a:ext cx="847815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 lang="x-none"/>
            </a:pPr>
            <a:r>
              <a:rPr lang="en-US" sz="1400" b="0" dirty="0">
                <a:solidFill>
                  <a:srgbClr val="D6F5FF"/>
                </a:solidFill>
                <a:latin typeface="Candara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15395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A76296-2E82-471D-A613-C7194FAED1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2000" dirty="0" err="1">
              <a:solidFill>
                <a:srgbClr val="0A4595"/>
              </a:solidFill>
              <a:sym typeface="Candara" panose="020E0502030303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auto">
          <a:xfrm>
            <a:off x="684114" y="234864"/>
            <a:ext cx="10051620" cy="3140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x-none" sz="800" b="0" dirty="0">
              <a:solidFill>
                <a:srgbClr val="808080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9442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D7EC-0FE3-457F-8950-82996FBF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76B2-13C7-4BC0-8B32-2771919B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686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OES-R M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76573"/>
            <a:ext cx="10363200" cy="765175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329783" y="6506835"/>
            <a:ext cx="2844800" cy="3524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0DED1B-47DE-4F47-9D36-17E6671CF2A3}" type="slidenum">
              <a:rPr lang="en-US" sz="75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Footer Placeholder 63"/>
          <p:cNvSpPr txBox="1">
            <a:spLocks/>
          </p:cNvSpPr>
          <p:nvPr userDrawn="1"/>
        </p:nvSpPr>
        <p:spPr bwMode="auto">
          <a:xfrm>
            <a:off x="11559" y="6474619"/>
            <a:ext cx="386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7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4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8" r="80" b="19494"/>
          <a:stretch/>
        </p:blipFill>
        <p:spPr>
          <a:xfrm>
            <a:off x="547747" y="3798558"/>
            <a:ext cx="11644253" cy="3067925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809595-0848-40C7-9A16-B8354BC475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4000" dirty="0" err="1">
              <a:solidFill>
                <a:srgbClr val="0A4595"/>
              </a:solidFill>
              <a:sym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B6E45-C41D-40EC-9F57-14FA127F1CEF}"/>
              </a:ext>
            </a:extLst>
          </p:cNvPr>
          <p:cNvSpPr/>
          <p:nvPr/>
        </p:nvSpPr>
        <p:spPr bwMode="ltGray">
          <a:xfrm>
            <a:off x="547747" y="1"/>
            <a:ext cx="11644253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32" b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41D363-E7B1-488D-A760-E5505D46CF3B}"/>
              </a:ext>
            </a:extLst>
          </p:cNvPr>
          <p:cNvCxnSpPr/>
          <p:nvPr/>
        </p:nvCxnSpPr>
        <p:spPr bwMode="ltGray">
          <a:xfrm>
            <a:off x="2824974" y="533400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>
            <a:hlinkClick r:id="rId7"/>
            <a:extLst>
              <a:ext uri="{FF2B5EF4-FFF2-40B4-BE49-F238E27FC236}">
                <a16:creationId xmlns:a16="http://schemas.microsoft.com/office/drawing/2014/main" id="{904A95F5-9C0F-4A93-BD26-97AB03A7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11201" y="533400"/>
            <a:ext cx="2031998" cy="21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4D7ED07-44BB-4C21-AFD7-1E535BDA751F}"/>
              </a:ext>
            </a:extLst>
          </p:cNvPr>
          <p:cNvGrpSpPr/>
          <p:nvPr/>
        </p:nvGrpSpPr>
        <p:grpSpPr bwMode="ltGray"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80B7F8-8859-406E-9F73-1F68C7D1BF3D}"/>
                </a:ext>
              </a:extLst>
            </p:cNvPr>
            <p:cNvSpPr/>
            <p:nvPr userDrawn="1"/>
          </p:nvSpPr>
          <p:spPr bwMode="ltGray"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A897D2-CCEE-4FF6-A644-BE84AD4628C6}"/>
                </a:ext>
              </a:extLst>
            </p:cNvPr>
            <p:cNvSpPr/>
            <p:nvPr userDrawn="1"/>
          </p:nvSpPr>
          <p:spPr bwMode="ltGray"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pic>
          <p:nvPicPr>
            <p:cNvPr id="19" name="Picture 13" descr="C:\Users\jacqui.fenner\Desktop\PTT templates\images\noaa icons\noaa_icons-04.png">
              <a:hlinkClick r:id="rId9"/>
              <a:extLst>
                <a:ext uri="{FF2B5EF4-FFF2-40B4-BE49-F238E27FC236}">
                  <a16:creationId xmlns:a16="http://schemas.microsoft.com/office/drawing/2014/main" id="{87C62F66-477A-46B6-A881-ED35014043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C:\Users\jacqui.fenner\Desktop\PTT templates\images\noaa icons\noaa_icons-05.png">
              <a:hlinkClick r:id="rId11"/>
              <a:extLst>
                <a:ext uri="{FF2B5EF4-FFF2-40B4-BE49-F238E27FC236}">
                  <a16:creationId xmlns:a16="http://schemas.microsoft.com/office/drawing/2014/main" id="{2A2329EF-3ABD-4257-859B-EF1A97185F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5" descr="C:\Users\jacqui.fenner\Desktop\PTT templates\images\noaa icons\noaa_icons-06.png">
              <a:hlinkClick r:id="rId13"/>
              <a:extLst>
                <a:ext uri="{FF2B5EF4-FFF2-40B4-BE49-F238E27FC236}">
                  <a16:creationId xmlns:a16="http://schemas.microsoft.com/office/drawing/2014/main" id="{6C3E48D4-D0BD-4AE9-A95C-6EE9596AE8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C:\Users\jacqui.fenner\Desktop\PTT templates\images\noaa icons\noaa_icons-07.png">
              <a:hlinkClick r:id="rId15"/>
              <a:extLst>
                <a:ext uri="{FF2B5EF4-FFF2-40B4-BE49-F238E27FC236}">
                  <a16:creationId xmlns:a16="http://schemas.microsoft.com/office/drawing/2014/main" id="{689D8E2A-9A2C-41A3-9366-92389BCF67C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7" descr="C:\Users\jacqui.fenner\Desktop\PTT templates\images\noaa icons\noaa_icons-08.png">
              <a:hlinkClick r:id="rId17"/>
              <a:extLst>
                <a:ext uri="{FF2B5EF4-FFF2-40B4-BE49-F238E27FC236}">
                  <a16:creationId xmlns:a16="http://schemas.microsoft.com/office/drawing/2014/main" id="{768129F4-D0C4-4572-9412-4D8138E019F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9" descr="C:\Users\jacqui.fenner\Desktop\PTT templates\images\noaa icons\noaa_icons-10.png">
              <a:hlinkClick r:id="rId19"/>
              <a:extLst>
                <a:ext uri="{FF2B5EF4-FFF2-40B4-BE49-F238E27FC236}">
                  <a16:creationId xmlns:a16="http://schemas.microsoft.com/office/drawing/2014/main" id="{894DC1DD-9054-44A5-8D41-D5870A52674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B86F2D3-170C-4F87-BFE4-1545D9ABB0C3}"/>
                </a:ext>
              </a:extLst>
            </p:cNvPr>
            <p:cNvGrpSpPr/>
            <p:nvPr userDrawn="1"/>
          </p:nvGrpSpPr>
          <p:grpSpPr bwMode="ltGray"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A3EB9B8-383C-43B6-8617-129633ED4EAF}"/>
                  </a:ext>
                </a:extLst>
              </p:cNvPr>
              <p:cNvGrpSpPr/>
              <p:nvPr userDrawn="1"/>
            </p:nvGrpSpPr>
            <p:grpSpPr bwMode="ltGray"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433BC3F-4BFB-45C3-9729-DE3EB4C0B2CC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D7642B6-E687-4E09-AB86-1B6694AA7B72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CF8AECB-D3E7-4E25-B138-916AF735900A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5DA55BE-218D-4D13-9D2C-5F6432EE92DD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E6A8B24-C8F5-4427-9520-1DD11413D2F2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C7E5B1D-003F-42B4-A167-53ED6319DB16}"/>
                    </a:ext>
                  </a:extLst>
                </p:cNvPr>
                <p:cNvCxnSpPr/>
                <p:nvPr userDrawn="1"/>
              </p:nvCxnSpPr>
              <p:spPr bwMode="ltGray"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D8C508A-9599-4BE2-9505-6461EA35F7BA}"/>
                  </a:ext>
                </a:extLst>
              </p:cNvPr>
              <p:cNvCxnSpPr/>
              <p:nvPr userDrawn="1"/>
            </p:nvCxnSpPr>
            <p:spPr bwMode="ltGray"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352801" y="533400"/>
            <a:ext cx="83668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x-none" sz="4000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379360" y="2204777"/>
            <a:ext cx="8478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x-none" sz="2000" b="1" cap="none" baseline="0" noProof="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379360" y="3568376"/>
            <a:ext cx="847815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 lang="x-none"/>
            </a:pPr>
            <a:r>
              <a:rPr lang="en-US" sz="1400" b="0" dirty="0">
                <a:solidFill>
                  <a:srgbClr val="D6F5FF"/>
                </a:solidFill>
                <a:latin typeface="Candara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221794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A76296-2E82-471D-A613-C7194FAED1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2000" dirty="0" err="1">
              <a:solidFill>
                <a:srgbClr val="0A4595"/>
              </a:solidFill>
              <a:sym typeface="Candara" panose="020E0502030303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auto">
          <a:xfrm>
            <a:off x="684114" y="234864"/>
            <a:ext cx="10051620" cy="3140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x-none" sz="800" b="0" dirty="0">
              <a:solidFill>
                <a:srgbClr val="808080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4531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D7EC-0FE3-457F-8950-82996FBF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76B2-13C7-4BC0-8B32-2771919B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610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OES-R M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76573"/>
            <a:ext cx="10363200" cy="765175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329783" y="6506835"/>
            <a:ext cx="2844800" cy="3524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0DED1B-47DE-4F47-9D36-17E6671CF2A3}" type="slidenum">
              <a:rPr lang="en-US" sz="75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Footer Placeholder 63"/>
          <p:cNvSpPr txBox="1">
            <a:spLocks/>
          </p:cNvSpPr>
          <p:nvPr userDrawn="1"/>
        </p:nvSpPr>
        <p:spPr bwMode="auto">
          <a:xfrm>
            <a:off x="11559" y="6474619"/>
            <a:ext cx="386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7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9595-B1BD-43E5-957C-C442B3ABF36E}" type="datetime1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14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65A6F30-2AA9-5443-ACC5-B6FACBFF0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0723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D28DD89-AB2E-154A-85CA-0F98FAC43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9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1FAC-D788-4F57-A54A-AF7A85EB3055}" type="datetime1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9C0-0C07-420B-8885-ED8929C88275}" type="datetime1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6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EB82-AAEA-4F00-83B4-649D378ABAF2}" type="datetime1">
              <a:rPr lang="en-US" smtClean="0"/>
              <a:t>3/15/23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7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464" y="365125"/>
            <a:ext cx="84033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3F9-4285-4708-ADE6-6F2F2BD8E39C}" type="datetime1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5BE7-4730-4DFF-972A-8FD0A81D7EEE}" type="datetime1">
              <a:rPr lang="en-US" smtClean="0"/>
              <a:t>3/15/23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1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8767-BAB8-4F17-80B7-16E4098F6402}" type="datetime1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B833-15D3-41A3-940C-0D285F0814B7}" type="datetime1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3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tags" Target="../tags/tag21.xml"/><Relationship Id="rId39" Type="http://schemas.openxmlformats.org/officeDocument/2006/relationships/image" Target="../media/image7.png"/><Relationship Id="rId21" Type="http://schemas.openxmlformats.org/officeDocument/2006/relationships/tags" Target="../tags/tag16.xml"/><Relationship Id="rId34" Type="http://schemas.openxmlformats.org/officeDocument/2006/relationships/hyperlink" Target="http://www.noaa.gov/marine-aviation" TargetMode="External"/><Relationship Id="rId42" Type="http://schemas.openxmlformats.org/officeDocument/2006/relationships/hyperlink" Target="http://www.noaa.gov/oceans-coasts" TargetMode="Externa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1.xml"/><Relationship Id="rId29" Type="http://schemas.openxmlformats.org/officeDocument/2006/relationships/tags" Target="../tags/tag24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32" Type="http://schemas.openxmlformats.org/officeDocument/2006/relationships/oleObject" Target="../embeddings/oleObject1.bin"/><Relationship Id="rId37" Type="http://schemas.openxmlformats.org/officeDocument/2006/relationships/image" Target="../media/image6.png"/><Relationship Id="rId40" Type="http://schemas.openxmlformats.org/officeDocument/2006/relationships/hyperlink" Target="http://www.noaa.gov/fisheries" TargetMode="External"/><Relationship Id="rId45" Type="http://schemas.openxmlformats.org/officeDocument/2006/relationships/image" Target="../media/image10.png"/><Relationship Id="rId5" Type="http://schemas.openxmlformats.org/officeDocument/2006/relationships/theme" Target="../theme/theme2.x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tags" Target="../tags/tag23.xml"/><Relationship Id="rId36" Type="http://schemas.openxmlformats.org/officeDocument/2006/relationships/hyperlink" Target="http://www.noaa.gov/research" TargetMode="External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31" Type="http://schemas.openxmlformats.org/officeDocument/2006/relationships/tags" Target="../tags/tag26.xml"/><Relationship Id="rId44" Type="http://schemas.openxmlformats.org/officeDocument/2006/relationships/hyperlink" Target="http://www.noaa.gov/weather" TargetMode="Externa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tags" Target="../tags/tag22.xml"/><Relationship Id="rId30" Type="http://schemas.openxmlformats.org/officeDocument/2006/relationships/tags" Target="../tags/tag25.xml"/><Relationship Id="rId35" Type="http://schemas.openxmlformats.org/officeDocument/2006/relationships/image" Target="../media/image5.png"/><Relationship Id="rId43" Type="http://schemas.openxmlformats.org/officeDocument/2006/relationships/image" Target="../media/image9.png"/><Relationship Id="rId8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33" Type="http://schemas.openxmlformats.org/officeDocument/2006/relationships/image" Target="../media/image4.emf"/><Relationship Id="rId38" Type="http://schemas.openxmlformats.org/officeDocument/2006/relationships/hyperlink" Target="http://www.noaa.gov/satellites" TargetMode="External"/><Relationship Id="rId46" Type="http://schemas.openxmlformats.org/officeDocument/2006/relationships/image" Target="../media/image11.jpg"/><Relationship Id="rId20" Type="http://schemas.openxmlformats.org/officeDocument/2006/relationships/tags" Target="../tags/tag15.xml"/><Relationship Id="rId41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hyperlink" Target="http://www.noaa.gov/satellites" TargetMode="External"/><Relationship Id="rId21" Type="http://schemas.openxmlformats.org/officeDocument/2006/relationships/tags" Target="../tags/tag45.xml"/><Relationship Id="rId34" Type="http://schemas.openxmlformats.org/officeDocument/2006/relationships/image" Target="../media/image4.emf"/><Relationship Id="rId42" Type="http://schemas.openxmlformats.org/officeDocument/2006/relationships/image" Target="../media/image18.png"/><Relationship Id="rId47" Type="http://schemas.openxmlformats.org/officeDocument/2006/relationships/hyperlink" Target="https://www.commerce.gov/" TargetMode="External"/><Relationship Id="rId50" Type="http://schemas.openxmlformats.org/officeDocument/2006/relationships/image" Target="../media/image22.png"/><Relationship Id="rId7" Type="http://schemas.openxmlformats.org/officeDocument/2006/relationships/tags" Target="../tags/tag31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hyperlink" Target="http://www.noaa.gov/research" TargetMode="External"/><Relationship Id="rId40" Type="http://schemas.openxmlformats.org/officeDocument/2006/relationships/image" Target="../media/image17.png"/><Relationship Id="rId45" Type="http://schemas.openxmlformats.org/officeDocument/2006/relationships/hyperlink" Target="http://www.noaa.gov/weather" TargetMode="Externa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image" Target="../media/image15.png"/><Relationship Id="rId49" Type="http://schemas.openxmlformats.org/officeDocument/2006/relationships/hyperlink" Target="http://www.noaa.gov/" TargetMode="Externa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image" Target="../media/image19.png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hyperlink" Target="http://www.noaa.gov/marine-aviation" TargetMode="External"/><Relationship Id="rId43" Type="http://schemas.openxmlformats.org/officeDocument/2006/relationships/hyperlink" Target="http://www.noaa.gov/oceans-coasts" TargetMode="External"/><Relationship Id="rId48" Type="http://schemas.openxmlformats.org/officeDocument/2006/relationships/image" Target="../media/image21.png"/><Relationship Id="rId8" Type="http://schemas.openxmlformats.org/officeDocument/2006/relationships/tags" Target="../tags/tag32.xml"/><Relationship Id="rId51" Type="http://schemas.openxmlformats.org/officeDocument/2006/relationships/image" Target="../media/image23.jpeg"/><Relationship Id="rId3" Type="http://schemas.openxmlformats.org/officeDocument/2006/relationships/slideLayout" Target="../slideLayouts/slideLayout18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oleObject" Target="../embeddings/oleObject4.bin"/><Relationship Id="rId38" Type="http://schemas.openxmlformats.org/officeDocument/2006/relationships/image" Target="../media/image16.png"/><Relationship Id="rId46" Type="http://schemas.openxmlformats.org/officeDocument/2006/relationships/image" Target="../media/image20.png"/><Relationship Id="rId20" Type="http://schemas.openxmlformats.org/officeDocument/2006/relationships/tags" Target="../tags/tag44.xml"/><Relationship Id="rId41" Type="http://schemas.openxmlformats.org/officeDocument/2006/relationships/hyperlink" Target="http://www.noaa.gov/fisheries" TargetMode="Externa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4960" y="185739"/>
            <a:ext cx="7461504" cy="68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C221B-17FD-488D-8192-03103AF5D4D8}" type="datetime1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5BBC-6D4D-4499-ABE4-AFD1D306B3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31" y="54121"/>
            <a:ext cx="962721" cy="768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552" y="9916"/>
            <a:ext cx="857250" cy="85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9974B-9757-7D5D-FACA-AC33959AA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t="23125" r="9862" b="26875"/>
          <a:stretch/>
        </p:blipFill>
        <p:spPr>
          <a:xfrm>
            <a:off x="74222" y="0"/>
            <a:ext cx="1283092" cy="6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270" imgH="270" progId="TCLayout.ActiveDocument.1">
                  <p:embed/>
                </p:oleObj>
              </mc:Choice>
              <mc:Fallback>
                <p:oleObj name="think-cell Slide" r:id="rId3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2000" dirty="0">
              <a:solidFill>
                <a:srgbClr val="000000"/>
              </a:solidFill>
              <a:sym typeface="Candara" panose="020E0502030303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BFC25D2-46B4-48A8-815B-8B73AE6D7D02}"/>
              </a:ext>
            </a:extLst>
          </p:cNvPr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5380E8E-686E-44AA-A86B-7EC90EA65BA0}"/>
                </a:ext>
              </a:extLst>
            </p:cNvPr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6472334-2800-4CDD-A6EB-19D19FDD2353}"/>
                </a:ext>
              </a:extLst>
            </p:cNvPr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pic>
          <p:nvPicPr>
            <p:cNvPr id="67" name="Picture 13" descr="C:\Users\jacqui.fenner\Desktop\PTT templates\images\noaa icons\noaa_icons-04.png">
              <a:hlinkClick r:id="rId34"/>
              <a:extLst>
                <a:ext uri="{FF2B5EF4-FFF2-40B4-BE49-F238E27FC236}">
                  <a16:creationId xmlns:a16="http://schemas.microsoft.com/office/drawing/2014/main" id="{DC6FC8E8-B48C-4CA2-BCF9-DEB2B72C72A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4" descr="C:\Users\jacqui.fenner\Desktop\PTT templates\images\noaa icons\noaa_icons-05.png">
              <a:hlinkClick r:id="rId36"/>
              <a:extLst>
                <a:ext uri="{FF2B5EF4-FFF2-40B4-BE49-F238E27FC236}">
                  <a16:creationId xmlns:a16="http://schemas.microsoft.com/office/drawing/2014/main" id="{378377DB-914E-4B03-AB02-A1615DB9C8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" descr="C:\Users\jacqui.fenner\Desktop\PTT templates\images\noaa icons\noaa_icons-06.png">
              <a:hlinkClick r:id="rId38"/>
              <a:extLst>
                <a:ext uri="{FF2B5EF4-FFF2-40B4-BE49-F238E27FC236}">
                  <a16:creationId xmlns:a16="http://schemas.microsoft.com/office/drawing/2014/main" id="{DA33F751-2744-4361-ADBC-5E9C1C32F1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6" descr="C:\Users\jacqui.fenner\Desktop\PTT templates\images\noaa icons\noaa_icons-07.png">
              <a:hlinkClick r:id="rId40"/>
              <a:extLst>
                <a:ext uri="{FF2B5EF4-FFF2-40B4-BE49-F238E27FC236}">
                  <a16:creationId xmlns:a16="http://schemas.microsoft.com/office/drawing/2014/main" id="{67EB490B-5A65-4C58-B062-CDEE50F3B6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7" descr="C:\Users\jacqui.fenner\Desktop\PTT templates\images\noaa icons\noaa_icons-08.png">
              <a:hlinkClick r:id="rId42"/>
              <a:extLst>
                <a:ext uri="{FF2B5EF4-FFF2-40B4-BE49-F238E27FC236}">
                  <a16:creationId xmlns:a16="http://schemas.microsoft.com/office/drawing/2014/main" id="{A0345F86-CE29-45BB-A02A-21248D7B014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9" descr="C:\Users\jacqui.fenner\Desktop\PTT templates\images\noaa icons\noaa_icons-10.png">
              <a:hlinkClick r:id="rId44"/>
              <a:extLst>
                <a:ext uri="{FF2B5EF4-FFF2-40B4-BE49-F238E27FC236}">
                  <a16:creationId xmlns:a16="http://schemas.microsoft.com/office/drawing/2014/main" id="{71BC0FA9-D336-4B75-9DC5-CF0AC1C308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2AC6288-2087-49F5-88DA-1ACC173705CA}"/>
                </a:ext>
              </a:extLst>
            </p:cNvPr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E4424DAE-586A-4CBA-A254-7F4506DCAC90}"/>
                  </a:ext>
                </a:extLst>
              </p:cNvPr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10220D9-373F-4592-84F6-9BE4608FC65C}"/>
                    </a:ext>
                  </a:extLst>
                </p:cNvPr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EA03BB0-96C7-4835-8919-4A6AA07CCAB1}"/>
                    </a:ext>
                  </a:extLst>
                </p:cNvPr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248C7FE-FF23-4167-86FD-1A6591DA5E00}"/>
                    </a:ext>
                  </a:extLst>
                </p:cNvPr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F81AA116-2C2C-45B7-BB44-11611DF2C4C6}"/>
                    </a:ext>
                  </a:extLst>
                </p:cNvPr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4B727494-C17C-412E-9E16-358E6689B740}"/>
                    </a:ext>
                  </a:extLst>
                </p:cNvPr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FDDDB16-0B1F-498F-A6A5-74EBA0CE475C}"/>
                    </a:ext>
                  </a:extLst>
                </p:cNvPr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8AB092E-2021-4BD7-B0CE-F3EE8B4BCE52}"/>
                  </a:ext>
                </a:extLst>
              </p:cNvPr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AF122C4F-7967-4602-86CB-8874010C5FCE}"/>
              </a:ext>
            </a:extLst>
          </p:cNvPr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32" b="0">
              <a:solidFill>
                <a:srgbClr val="FFFFFF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1BE8B26-3D70-4BC0-A0F7-E5450EF1A19C}"/>
              </a:ext>
            </a:extLst>
          </p:cNvPr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dirty="0">
                <a:solidFill>
                  <a:srgbClr val="0B4596"/>
                </a:solidFill>
                <a:latin typeface="Arial Narrow" panose="020B0606020202030204" pitchFamily="34" charset="0"/>
              </a:rPr>
              <a:t>//  </a:t>
            </a:r>
            <a:fld id="{BAD75039-5660-4072-AAD8-5764B7DF14A3}" type="slidenum">
              <a:rPr lang="en-US" sz="1000" b="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1000" b="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86" name="Picture 2">
            <a:hlinkClick r:id="rId38"/>
            <a:extLst>
              <a:ext uri="{FF2B5EF4-FFF2-40B4-BE49-F238E27FC236}">
                <a16:creationId xmlns:a16="http://schemas.microsoft.com/office/drawing/2014/main" id="{96A2458E-E8A1-4651-B7BE-1A7FB41E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00" y="152400"/>
            <a:ext cx="812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684114" y="234864"/>
            <a:ext cx="10028169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684114" y="77304"/>
            <a:ext cx="41036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 cap="all">
                <a:solidFill>
                  <a:srgbClr val="808080"/>
                </a:solidFill>
                <a:latin typeface="Candara"/>
              </a:rPr>
              <a:t>TRACKER</a:t>
            </a:r>
            <a:endParaRPr lang="en-US" sz="800" b="0" cap="all" dirty="0">
              <a:solidFill>
                <a:srgbClr val="808080"/>
              </a:solidFill>
              <a:latin typeface="Candar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684114" y="566136"/>
            <a:ext cx="10028169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 lang="x-none"/>
            </a:pPr>
            <a:r>
              <a:rPr lang="en-US" sz="1600" b="0">
                <a:solidFill>
                  <a:srgbClr val="808080"/>
                </a:solidFill>
                <a:latin typeface="Candara"/>
              </a:rPr>
              <a:t>Subtitle</a:t>
            </a:r>
            <a:endParaRPr lang="en-US" sz="1600" b="0" dirty="0">
              <a:solidFill>
                <a:srgbClr val="808080"/>
              </a:solidFill>
              <a:latin typeface="Candar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684112" y="6050234"/>
            <a:ext cx="1130468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0325" indent="-60325" algn="l">
              <a:defRPr lang="x-none"/>
            </a:pPr>
            <a:r>
              <a:rPr lang="en-US" sz="800" b="0" dirty="0">
                <a:solidFill>
                  <a:srgbClr val="808080"/>
                </a:solidFill>
                <a:latin typeface="Candar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684112" y="6222990"/>
            <a:ext cx="1130468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431800" indent="-431800" algn="l" defTabSz="895350">
              <a:tabLst>
                <a:tab pos="612775" algn="l"/>
              </a:tabLst>
            </a:pPr>
            <a:r>
              <a:rPr lang="en-US" sz="800" b="0" dirty="0">
                <a:solidFill>
                  <a:srgbClr val="808080"/>
                </a:solidFill>
                <a:latin typeface="Candara"/>
              </a:rPr>
              <a:t>SOURCE 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7" y="1924297"/>
            <a:ext cx="5801189" cy="1256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91400"/>
            <a:ext cx="5801189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/>
              <a:r>
                <a:rPr lang="x-none" sz="1600" dirty="0">
                  <a:solidFill>
                    <a:srgbClr val="000000"/>
                  </a:solidFill>
                  <a:latin typeface="Candara"/>
                </a:rPr>
                <a:t>Title</a:t>
              </a:r>
            </a:p>
            <a:p>
              <a:pPr algn="l"/>
              <a:r>
                <a:rPr lang="x-none" sz="1600" b="0" dirty="0">
                  <a:solidFill>
                    <a:srgbClr val="808080"/>
                  </a:solidFill>
                  <a:latin typeface="Candar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0317501" y="296421"/>
            <a:ext cx="394788" cy="150811"/>
            <a:chOff x="8450596" y="285750"/>
            <a:chExt cx="290179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50596" y="285750"/>
              <a:ext cx="290179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x-none" sz="800" b="0" dirty="0">
                  <a:solidFill>
                    <a:srgbClr val="808080"/>
                  </a:solidFill>
                  <a:latin typeface="Candar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50596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50596" y="433559"/>
              <a:ext cx="29017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LegendBoxes" hidden="1"/>
          <p:cNvGrpSpPr/>
          <p:nvPr/>
        </p:nvGrpSpPr>
        <p:grpSpPr bwMode="gray">
          <a:xfrm>
            <a:off x="9673202" y="296420"/>
            <a:ext cx="829673" cy="1013976"/>
            <a:chOff x="7835905" y="279400"/>
            <a:chExt cx="609831" cy="99379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9254424" y="296420"/>
            <a:ext cx="1248671" cy="741860"/>
            <a:chOff x="7540629" y="279400"/>
            <a:chExt cx="917806" cy="727091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9582490" y="296420"/>
            <a:ext cx="920383" cy="1333054"/>
            <a:chOff x="7769225" y="250825"/>
            <a:chExt cx="676506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</p:grpSp>
      <p:grpSp>
        <p:nvGrpSpPr>
          <p:cNvPr id="87" name="Moon" hidden="1">
            <a:extLst>
              <a:ext uri="{FF2B5EF4-FFF2-40B4-BE49-F238E27FC236}">
                <a16:creationId xmlns:a16="http://schemas.microsoft.com/office/drawing/2014/main" id="{6D970236-E2F7-464E-AD6E-7CC2C6562D42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8341275" y="986997"/>
            <a:ext cx="338667" cy="254000"/>
            <a:chOff x="1600" y="1600"/>
            <a:chExt cx="160" cy="160"/>
          </a:xfrm>
        </p:grpSpPr>
        <p:sp>
          <p:nvSpPr>
            <p:cNvPr id="88" name="Oval 90">
              <a:extLst>
                <a:ext uri="{FF2B5EF4-FFF2-40B4-BE49-F238E27FC236}">
                  <a16:creationId xmlns:a16="http://schemas.microsoft.com/office/drawing/2014/main" id="{653D43A9-39E6-40FB-9DE8-1873E44622C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1632" b="0">
                <a:solidFill>
                  <a:srgbClr val="0A4595"/>
                </a:solidFill>
                <a:latin typeface="Arial" charset="0"/>
              </a:endParaRPr>
            </a:p>
          </p:txBody>
        </p:sp>
        <p:sp>
          <p:nvSpPr>
            <p:cNvPr id="89" name="Arc 91">
              <a:extLst>
                <a:ext uri="{FF2B5EF4-FFF2-40B4-BE49-F238E27FC236}">
                  <a16:creationId xmlns:a16="http://schemas.microsoft.com/office/drawing/2014/main" id="{08DEB487-4550-40CB-8C54-D853A3B49445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1632" b="0">
                <a:solidFill>
                  <a:srgbClr val="0A4595"/>
                </a:solidFill>
                <a:latin typeface="Arial" charset="0"/>
              </a:endParaRPr>
            </a:p>
          </p:txBody>
        </p:sp>
      </p:grpSp>
      <p:sp>
        <p:nvSpPr>
          <p:cNvPr id="90" name="Rectangle" hidden="1">
            <a:extLst>
              <a:ext uri="{FF2B5EF4-FFF2-40B4-BE49-F238E27FC236}">
                <a16:creationId xmlns:a16="http://schemas.microsoft.com/office/drawing/2014/main" id="{7C174CCE-D3BB-4BBA-B430-31313633CA81}"/>
              </a:ext>
            </a:extLst>
          </p:cNvPr>
          <p:cNvSpPr txBox="1">
            <a:spLocks/>
          </p:cNvSpPr>
          <p:nvPr/>
        </p:nvSpPr>
        <p:spPr>
          <a:xfrm>
            <a:off x="1907021" y="1838149"/>
            <a:ext cx="2032000" cy="152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91" name="Flow" hidden="1">
            <a:extLst>
              <a:ext uri="{FF2B5EF4-FFF2-40B4-BE49-F238E27FC236}">
                <a16:creationId xmlns:a16="http://schemas.microsoft.com/office/drawing/2014/main" id="{EF8FF01B-B09D-426F-854A-F7FF33BC9D5E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822355" y="4486874"/>
            <a:ext cx="2438400" cy="914400"/>
            <a:chOff x="5905500" y="3124200"/>
            <a:chExt cx="1828800" cy="914400"/>
          </a:xfrm>
        </p:grpSpPr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2E2FFC1B-0FE7-4606-AB51-69B259A10C3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 dirty="0" err="1">
                <a:solidFill>
                  <a:srgbClr val="FFFFFF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345387-8E5E-430E-A04A-23832536CD54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5969000" y="3187700"/>
              <a:ext cx="1524000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>
                <a:buClr>
                  <a:srgbClr val="FFFFFF"/>
                </a:buClr>
              </a:pPr>
              <a:r>
                <a:rPr lang="en-US" sz="1632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94" name="Oval" hidden="1">
            <a:extLst>
              <a:ext uri="{FF2B5EF4-FFF2-40B4-BE49-F238E27FC236}">
                <a16:creationId xmlns:a16="http://schemas.microsoft.com/office/drawing/2014/main" id="{6B8509C3-30DD-44E8-AE4D-DF6F1BB62744}"/>
              </a:ext>
            </a:extLst>
          </p:cNvPr>
          <p:cNvSpPr txBox="1">
            <a:spLocks/>
          </p:cNvSpPr>
          <p:nvPr/>
        </p:nvSpPr>
        <p:spPr>
          <a:xfrm>
            <a:off x="8776025" y="1646244"/>
            <a:ext cx="2032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95" name="RoundedRectangle" hidden="1">
            <a:extLst>
              <a:ext uri="{FF2B5EF4-FFF2-40B4-BE49-F238E27FC236}">
                <a16:creationId xmlns:a16="http://schemas.microsoft.com/office/drawing/2014/main" id="{874C4FB3-D313-4F2D-8B25-671B8D874822}"/>
              </a:ext>
            </a:extLst>
          </p:cNvPr>
          <p:cNvSpPr txBox="1">
            <a:spLocks/>
          </p:cNvSpPr>
          <p:nvPr/>
        </p:nvSpPr>
        <p:spPr>
          <a:xfrm>
            <a:off x="8751164" y="4130671"/>
            <a:ext cx="2032000" cy="1524000"/>
          </a:xfrm>
          <a:prstGeom prst="roundRect">
            <a:avLst>
              <a:gd name="adj" fmla="val 1257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96" name="SplitFlow" hidden="1">
            <a:extLst>
              <a:ext uri="{FF2B5EF4-FFF2-40B4-BE49-F238E27FC236}">
                <a16:creationId xmlns:a16="http://schemas.microsoft.com/office/drawing/2014/main" id="{CC0163DE-2A9C-40FB-BDBC-D19CFFA94EB1}"/>
              </a:ext>
            </a:extLst>
          </p:cNvPr>
          <p:cNvGrpSpPr/>
          <p:nvPr/>
        </p:nvGrpSpPr>
        <p:grpSpPr>
          <a:xfrm>
            <a:off x="4495507" y="2142949"/>
            <a:ext cx="2438400" cy="914400"/>
            <a:chOff x="5584224" y="3233016"/>
            <a:chExt cx="1828800" cy="914400"/>
          </a:xfrm>
        </p:grpSpPr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E30E3B7B-089F-4DE5-9ABA-50D3401CC7C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584224" y="3233016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 dirty="0" err="1">
                <a:solidFill>
                  <a:srgbClr val="FFFFFF"/>
                </a:solidFill>
              </a:endParaRPr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F0CF8880-46C0-45DD-939C-2E7CE3D4506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84224" y="3690216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 dirty="0" err="1">
                <a:solidFill>
                  <a:srgbClr val="FFFFFF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5300BCC-8C9B-48AC-894E-17EAAFAC0433}"/>
                </a:ext>
              </a:extLst>
            </p:cNvPr>
            <p:cNvSpPr txBox="1"/>
            <p:nvPr/>
          </p:nvSpPr>
          <p:spPr>
            <a:xfrm>
              <a:off x="5647724" y="3342121"/>
              <a:ext cx="152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>
                <a:buClr>
                  <a:srgbClr val="FFFFFF"/>
                </a:buClr>
              </a:pPr>
              <a:r>
                <a:rPr lang="en-US" sz="1632" dirty="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67DA40E-20E7-4FAC-BD9F-AF95ABE2C707}"/>
                </a:ext>
              </a:extLst>
            </p:cNvPr>
            <p:cNvSpPr txBox="1"/>
            <p:nvPr/>
          </p:nvSpPr>
          <p:spPr>
            <a:xfrm>
              <a:off x="5647724" y="3795706"/>
              <a:ext cx="152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>
                <a:buClr>
                  <a:srgbClr val="FFFFFF"/>
                </a:buClr>
              </a:pPr>
              <a:r>
                <a:rPr lang="en-US" sz="1632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101" name="DirArrow" hidden="1">
            <a:extLst>
              <a:ext uri="{FF2B5EF4-FFF2-40B4-BE49-F238E27FC236}">
                <a16:creationId xmlns:a16="http://schemas.microsoft.com/office/drawing/2014/main" id="{3EC3315D-CFFF-47C1-B6AA-48B8FC1D1634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6173995" y="2371211"/>
            <a:ext cx="3090672" cy="45787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632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" name="Right Arrow" hidden="1">
            <a:extLst>
              <a:ext uri="{FF2B5EF4-FFF2-40B4-BE49-F238E27FC236}">
                <a16:creationId xmlns:a16="http://schemas.microsoft.com/office/drawing/2014/main" id="{35367A50-028E-4E7A-98ED-5FC45E249D32}"/>
              </a:ext>
            </a:extLst>
          </p:cNvPr>
          <p:cNvSpPr>
            <a:spLocks/>
          </p:cNvSpPr>
          <p:nvPr/>
        </p:nvSpPr>
        <p:spPr>
          <a:xfrm>
            <a:off x="4650545" y="3384613"/>
            <a:ext cx="2438400" cy="914400"/>
          </a:xfrm>
          <a:prstGeom prst="right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32" b="0" dirty="0" err="1">
              <a:solidFill>
                <a:srgbClr val="FFFFFF"/>
              </a:solidFill>
            </a:endParaRPr>
          </a:p>
        </p:txBody>
      </p:sp>
      <p:sp>
        <p:nvSpPr>
          <p:cNvPr id="103" name="Arrow" hidden="1">
            <a:extLst>
              <a:ext uri="{FF2B5EF4-FFF2-40B4-BE49-F238E27FC236}">
                <a16:creationId xmlns:a16="http://schemas.microsoft.com/office/drawing/2014/main" id="{FC23D4F7-5E55-44DC-B615-9BB66278F132}"/>
              </a:ext>
            </a:extLst>
          </p:cNvPr>
          <p:cNvSpPr txBox="1">
            <a:spLocks/>
          </p:cNvSpPr>
          <p:nvPr/>
        </p:nvSpPr>
        <p:spPr>
          <a:xfrm>
            <a:off x="4741916" y="4532397"/>
            <a:ext cx="2438400" cy="914400"/>
          </a:xfrm>
          <a:prstGeom prst="rightArrow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291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lang="x-none" sz="2000" b="1" baseline="0" noProof="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endParaRPr lang="en-US" sz="2000" dirty="0">
              <a:solidFill>
                <a:srgbClr val="000000"/>
              </a:solidFill>
              <a:sym typeface="Candara" panose="020E0502030303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BFC25D2-46B4-48A8-815B-8B73AE6D7D02}"/>
              </a:ext>
            </a:extLst>
          </p:cNvPr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5380E8E-686E-44AA-A86B-7EC90EA65BA0}"/>
                </a:ext>
              </a:extLst>
            </p:cNvPr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6472334-2800-4CDD-A6EB-19D19FDD2353}"/>
                </a:ext>
              </a:extLst>
            </p:cNvPr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>
                <a:solidFill>
                  <a:srgbClr val="FFFFFF"/>
                </a:solidFill>
              </a:endParaRPr>
            </a:p>
          </p:txBody>
        </p:sp>
        <p:pic>
          <p:nvPicPr>
            <p:cNvPr id="67" name="Picture 13" descr="C:\Users\jacqui.fenner\Desktop\PTT templates\images\noaa icons\noaa_icons-04.png">
              <a:hlinkClick r:id="rId35"/>
              <a:extLst>
                <a:ext uri="{FF2B5EF4-FFF2-40B4-BE49-F238E27FC236}">
                  <a16:creationId xmlns:a16="http://schemas.microsoft.com/office/drawing/2014/main" id="{DC6FC8E8-B48C-4CA2-BCF9-DEB2B72C72A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4" descr="C:\Users\jacqui.fenner\Desktop\PTT templates\images\noaa icons\noaa_icons-05.png">
              <a:hlinkClick r:id="rId37"/>
              <a:extLst>
                <a:ext uri="{FF2B5EF4-FFF2-40B4-BE49-F238E27FC236}">
                  <a16:creationId xmlns:a16="http://schemas.microsoft.com/office/drawing/2014/main" id="{378377DB-914E-4B03-AB02-A1615DB9C8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" descr="C:\Users\jacqui.fenner\Desktop\PTT templates\images\noaa icons\noaa_icons-06.png">
              <a:hlinkClick r:id="rId39"/>
              <a:extLst>
                <a:ext uri="{FF2B5EF4-FFF2-40B4-BE49-F238E27FC236}">
                  <a16:creationId xmlns:a16="http://schemas.microsoft.com/office/drawing/2014/main" id="{DA33F751-2744-4361-ADBC-5E9C1C32F1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6" descr="C:\Users\jacqui.fenner\Desktop\PTT templates\images\noaa icons\noaa_icons-07.png">
              <a:hlinkClick r:id="rId41"/>
              <a:extLst>
                <a:ext uri="{FF2B5EF4-FFF2-40B4-BE49-F238E27FC236}">
                  <a16:creationId xmlns:a16="http://schemas.microsoft.com/office/drawing/2014/main" id="{67EB490B-5A65-4C58-B062-CDEE50F3B6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7" descr="C:\Users\jacqui.fenner\Desktop\PTT templates\images\noaa icons\noaa_icons-08.png">
              <a:hlinkClick r:id="rId43"/>
              <a:extLst>
                <a:ext uri="{FF2B5EF4-FFF2-40B4-BE49-F238E27FC236}">
                  <a16:creationId xmlns:a16="http://schemas.microsoft.com/office/drawing/2014/main" id="{A0345F86-CE29-45BB-A02A-21248D7B014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9" descr="C:\Users\jacqui.fenner\Desktop\PTT templates\images\noaa icons\noaa_icons-10.png">
              <a:hlinkClick r:id="rId45"/>
              <a:extLst>
                <a:ext uri="{FF2B5EF4-FFF2-40B4-BE49-F238E27FC236}">
                  <a16:creationId xmlns:a16="http://schemas.microsoft.com/office/drawing/2014/main" id="{71BC0FA9-D336-4B75-9DC5-CF0AC1C308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2AC6288-2087-49F5-88DA-1ACC173705CA}"/>
                </a:ext>
              </a:extLst>
            </p:cNvPr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E4424DAE-586A-4CBA-A254-7F4506DCAC90}"/>
                  </a:ext>
                </a:extLst>
              </p:cNvPr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10220D9-373F-4592-84F6-9BE4608FC65C}"/>
                    </a:ext>
                  </a:extLst>
                </p:cNvPr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EA03BB0-96C7-4835-8919-4A6AA07CCAB1}"/>
                    </a:ext>
                  </a:extLst>
                </p:cNvPr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248C7FE-FF23-4167-86FD-1A6591DA5E00}"/>
                    </a:ext>
                  </a:extLst>
                </p:cNvPr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F81AA116-2C2C-45B7-BB44-11611DF2C4C6}"/>
                    </a:ext>
                  </a:extLst>
                </p:cNvPr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4B727494-C17C-412E-9E16-358E6689B740}"/>
                    </a:ext>
                  </a:extLst>
                </p:cNvPr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FDDDB16-0B1F-498F-A6A5-74EBA0CE475C}"/>
                    </a:ext>
                  </a:extLst>
                </p:cNvPr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8AB092E-2021-4BD7-B0CE-F3EE8B4BCE52}"/>
                  </a:ext>
                </a:extLst>
              </p:cNvPr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AF122C4F-7967-4602-86CB-8874010C5FCE}"/>
              </a:ext>
            </a:extLst>
          </p:cNvPr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32" b="0">
              <a:solidFill>
                <a:srgbClr val="FFFFFF"/>
              </a:solidFill>
            </a:endParaRPr>
          </a:p>
        </p:txBody>
      </p:sp>
      <p:pic>
        <p:nvPicPr>
          <p:cNvPr id="83" name="Picture 2" descr="G:\STALL\ST Comms\Templates &amp; Resources\Logos\Other Emblems\DOC Logo\DOC Color.png">
            <a:hlinkClick r:id="rId47"/>
            <a:extLst>
              <a:ext uri="{FF2B5EF4-FFF2-40B4-BE49-F238E27FC236}">
                <a16:creationId xmlns:a16="http://schemas.microsoft.com/office/drawing/2014/main" id="{943A061D-245B-44B0-A1A1-DF52552C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hlinkClick r:id="rId49"/>
            <a:extLst>
              <a:ext uri="{FF2B5EF4-FFF2-40B4-BE49-F238E27FC236}">
                <a16:creationId xmlns:a16="http://schemas.microsoft.com/office/drawing/2014/main" id="{BA488372-3466-43CC-819E-C3A07820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1BE8B26-3D70-4BC0-A0F7-E5450EF1A19C}"/>
              </a:ext>
            </a:extLst>
          </p:cNvPr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BAD75039-5660-4072-AAD8-5764B7DF14A3}" type="slidenum">
              <a:rPr lang="en-US" sz="1000" b="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1000" b="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86" name="Picture 2">
            <a:hlinkClick r:id="rId39"/>
            <a:extLst>
              <a:ext uri="{FF2B5EF4-FFF2-40B4-BE49-F238E27FC236}">
                <a16:creationId xmlns:a16="http://schemas.microsoft.com/office/drawing/2014/main" id="{96A2458E-E8A1-4651-B7BE-1A7FB41E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00" y="152400"/>
            <a:ext cx="812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684114" y="234864"/>
            <a:ext cx="10028169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684114" y="77304"/>
            <a:ext cx="41036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0" cap="all">
                <a:solidFill>
                  <a:srgbClr val="808080"/>
                </a:solidFill>
                <a:latin typeface="Candara"/>
              </a:rPr>
              <a:t>TRACKER</a:t>
            </a:r>
            <a:endParaRPr lang="en-US" sz="800" b="0" cap="all" dirty="0">
              <a:solidFill>
                <a:srgbClr val="808080"/>
              </a:solidFill>
              <a:latin typeface="Candar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684114" y="566136"/>
            <a:ext cx="10028169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 lang="x-none"/>
            </a:pPr>
            <a:r>
              <a:rPr lang="en-US" sz="1600" b="0">
                <a:solidFill>
                  <a:srgbClr val="808080"/>
                </a:solidFill>
                <a:latin typeface="Candara"/>
              </a:rPr>
              <a:t>Subtitle</a:t>
            </a:r>
            <a:endParaRPr lang="en-US" sz="1600" b="0" dirty="0">
              <a:solidFill>
                <a:srgbClr val="808080"/>
              </a:solidFill>
              <a:latin typeface="Candar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684112" y="6050234"/>
            <a:ext cx="1130468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0325" indent="-60325" algn="l">
              <a:defRPr lang="x-none"/>
            </a:pPr>
            <a:r>
              <a:rPr lang="en-US" sz="800" b="0" dirty="0">
                <a:solidFill>
                  <a:srgbClr val="808080"/>
                </a:solidFill>
                <a:latin typeface="Candar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684112" y="6222990"/>
            <a:ext cx="1130468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431800" indent="-431800" algn="l" defTabSz="895350">
              <a:tabLst>
                <a:tab pos="612775" algn="l"/>
              </a:tabLst>
            </a:pPr>
            <a:r>
              <a:rPr lang="en-US" sz="800" b="0" dirty="0">
                <a:solidFill>
                  <a:srgbClr val="808080"/>
                </a:solidFill>
                <a:latin typeface="Candara"/>
              </a:rPr>
              <a:t>SOURCE 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7" y="1924297"/>
            <a:ext cx="5801189" cy="1256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91400"/>
            <a:ext cx="5801189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/>
              <a:r>
                <a:rPr lang="x-none" sz="1600" dirty="0">
                  <a:solidFill>
                    <a:srgbClr val="000000"/>
                  </a:solidFill>
                  <a:latin typeface="Candara"/>
                </a:rPr>
                <a:t>Title</a:t>
              </a:r>
            </a:p>
            <a:p>
              <a:pPr algn="l"/>
              <a:r>
                <a:rPr lang="x-none" sz="1600" b="0" dirty="0">
                  <a:solidFill>
                    <a:srgbClr val="808080"/>
                  </a:solidFill>
                  <a:latin typeface="Candar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0317501" y="296421"/>
            <a:ext cx="394788" cy="150811"/>
            <a:chOff x="8450596" y="285750"/>
            <a:chExt cx="290179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50596" y="285750"/>
              <a:ext cx="290179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x-none" sz="800" b="0" dirty="0">
                  <a:solidFill>
                    <a:srgbClr val="808080"/>
                  </a:solidFill>
                  <a:latin typeface="Candar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50596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50596" y="433559"/>
              <a:ext cx="29017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LegendBoxes" hidden="1"/>
          <p:cNvGrpSpPr/>
          <p:nvPr/>
        </p:nvGrpSpPr>
        <p:grpSpPr bwMode="gray">
          <a:xfrm>
            <a:off x="9673202" y="296420"/>
            <a:ext cx="829673" cy="1013976"/>
            <a:chOff x="7835905" y="279400"/>
            <a:chExt cx="609831" cy="99379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9254424" y="296420"/>
            <a:ext cx="1248671" cy="741860"/>
            <a:chOff x="7540629" y="279400"/>
            <a:chExt cx="917806" cy="727091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x-none" sz="1632" b="0" dirty="0">
                <a:solidFill>
                  <a:srgbClr val="0A4595"/>
                </a:solidFill>
                <a:latin typeface="Candar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9582490" y="296420"/>
            <a:ext cx="920383" cy="1333054"/>
            <a:chOff x="7769225" y="250825"/>
            <a:chExt cx="676506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x-none" sz="1632" b="0" dirty="0">
                  <a:solidFill>
                    <a:srgbClr val="0A4595"/>
                  </a:solidFill>
                  <a:latin typeface="Candar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55831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95350">
                <a:buClr>
                  <a:srgbClr val="323B42"/>
                </a:buClr>
              </a:pPr>
              <a:r>
                <a:rPr lang="x-none" sz="1200" b="0" dirty="0">
                  <a:solidFill>
                    <a:srgbClr val="0A4595"/>
                  </a:solidFill>
                  <a:latin typeface="Candara"/>
                </a:rPr>
                <a:t>Legend</a:t>
              </a:r>
            </a:p>
          </p:txBody>
        </p:sp>
      </p:grpSp>
      <p:grpSp>
        <p:nvGrpSpPr>
          <p:cNvPr id="87" name="Moon" hidden="1">
            <a:extLst>
              <a:ext uri="{FF2B5EF4-FFF2-40B4-BE49-F238E27FC236}">
                <a16:creationId xmlns:a16="http://schemas.microsoft.com/office/drawing/2014/main" id="{6D970236-E2F7-464E-AD6E-7CC2C6562D42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8341275" y="986997"/>
            <a:ext cx="338667" cy="254000"/>
            <a:chOff x="1600" y="1600"/>
            <a:chExt cx="160" cy="160"/>
          </a:xfrm>
        </p:grpSpPr>
        <p:sp>
          <p:nvSpPr>
            <p:cNvPr id="88" name="Oval 90">
              <a:extLst>
                <a:ext uri="{FF2B5EF4-FFF2-40B4-BE49-F238E27FC236}">
                  <a16:creationId xmlns:a16="http://schemas.microsoft.com/office/drawing/2014/main" id="{653D43A9-39E6-40FB-9DE8-1873E44622C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1632" b="0">
                <a:solidFill>
                  <a:srgbClr val="0A4595"/>
                </a:solidFill>
                <a:latin typeface="Arial" charset="0"/>
              </a:endParaRPr>
            </a:p>
          </p:txBody>
        </p:sp>
        <p:sp>
          <p:nvSpPr>
            <p:cNvPr id="89" name="Arc 91">
              <a:extLst>
                <a:ext uri="{FF2B5EF4-FFF2-40B4-BE49-F238E27FC236}">
                  <a16:creationId xmlns:a16="http://schemas.microsoft.com/office/drawing/2014/main" id="{08DEB487-4550-40CB-8C54-D853A3B49445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1632" b="0">
                <a:solidFill>
                  <a:srgbClr val="0A4595"/>
                </a:solidFill>
                <a:latin typeface="Arial" charset="0"/>
              </a:endParaRPr>
            </a:p>
          </p:txBody>
        </p:sp>
      </p:grpSp>
      <p:sp>
        <p:nvSpPr>
          <p:cNvPr id="90" name="Rectangle" hidden="1">
            <a:extLst>
              <a:ext uri="{FF2B5EF4-FFF2-40B4-BE49-F238E27FC236}">
                <a16:creationId xmlns:a16="http://schemas.microsoft.com/office/drawing/2014/main" id="{7C174CCE-D3BB-4BBA-B430-31313633CA81}"/>
              </a:ext>
            </a:extLst>
          </p:cNvPr>
          <p:cNvSpPr txBox="1">
            <a:spLocks/>
          </p:cNvSpPr>
          <p:nvPr/>
        </p:nvSpPr>
        <p:spPr>
          <a:xfrm>
            <a:off x="1907021" y="1838149"/>
            <a:ext cx="2032000" cy="152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91" name="Flow" hidden="1">
            <a:extLst>
              <a:ext uri="{FF2B5EF4-FFF2-40B4-BE49-F238E27FC236}">
                <a16:creationId xmlns:a16="http://schemas.microsoft.com/office/drawing/2014/main" id="{EF8FF01B-B09D-426F-854A-F7FF33BC9D5E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822355" y="4486874"/>
            <a:ext cx="2438400" cy="914400"/>
            <a:chOff x="5905500" y="3124200"/>
            <a:chExt cx="1828800" cy="914400"/>
          </a:xfrm>
        </p:grpSpPr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2E2FFC1B-0FE7-4606-AB51-69B259A10C3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 dirty="0" err="1">
                <a:solidFill>
                  <a:srgbClr val="FFFFFF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345387-8E5E-430E-A04A-23832536CD54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5969000" y="3187700"/>
              <a:ext cx="1524000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>
                <a:buClr>
                  <a:srgbClr val="FFFFFF"/>
                </a:buClr>
              </a:pPr>
              <a:r>
                <a:rPr lang="en-US" sz="1632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94" name="Oval" hidden="1">
            <a:extLst>
              <a:ext uri="{FF2B5EF4-FFF2-40B4-BE49-F238E27FC236}">
                <a16:creationId xmlns:a16="http://schemas.microsoft.com/office/drawing/2014/main" id="{6B8509C3-30DD-44E8-AE4D-DF6F1BB62744}"/>
              </a:ext>
            </a:extLst>
          </p:cNvPr>
          <p:cNvSpPr txBox="1">
            <a:spLocks/>
          </p:cNvSpPr>
          <p:nvPr/>
        </p:nvSpPr>
        <p:spPr>
          <a:xfrm>
            <a:off x="8776025" y="1646244"/>
            <a:ext cx="2032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95" name="RoundedRectangle" hidden="1">
            <a:extLst>
              <a:ext uri="{FF2B5EF4-FFF2-40B4-BE49-F238E27FC236}">
                <a16:creationId xmlns:a16="http://schemas.microsoft.com/office/drawing/2014/main" id="{874C4FB3-D313-4F2D-8B25-671B8D874822}"/>
              </a:ext>
            </a:extLst>
          </p:cNvPr>
          <p:cNvSpPr txBox="1">
            <a:spLocks/>
          </p:cNvSpPr>
          <p:nvPr/>
        </p:nvSpPr>
        <p:spPr>
          <a:xfrm>
            <a:off x="8751164" y="4130671"/>
            <a:ext cx="2032000" cy="1524000"/>
          </a:xfrm>
          <a:prstGeom prst="roundRect">
            <a:avLst>
              <a:gd name="adj" fmla="val 1257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96" name="SplitFlow" hidden="1">
            <a:extLst>
              <a:ext uri="{FF2B5EF4-FFF2-40B4-BE49-F238E27FC236}">
                <a16:creationId xmlns:a16="http://schemas.microsoft.com/office/drawing/2014/main" id="{CC0163DE-2A9C-40FB-BDBC-D19CFFA94EB1}"/>
              </a:ext>
            </a:extLst>
          </p:cNvPr>
          <p:cNvGrpSpPr/>
          <p:nvPr/>
        </p:nvGrpSpPr>
        <p:grpSpPr>
          <a:xfrm>
            <a:off x="4495507" y="2142949"/>
            <a:ext cx="2438400" cy="914400"/>
            <a:chOff x="5584224" y="3233016"/>
            <a:chExt cx="1828800" cy="914400"/>
          </a:xfrm>
        </p:grpSpPr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E30E3B7B-089F-4DE5-9ABA-50D3401CC7C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84224" y="3233016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 dirty="0" err="1">
                <a:solidFill>
                  <a:srgbClr val="FFFFFF"/>
                </a:solidFill>
              </a:endParaRPr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F0CF8880-46C0-45DD-939C-2E7CE3D4506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584224" y="3690216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32" b="0" dirty="0" err="1">
                <a:solidFill>
                  <a:srgbClr val="FFFFFF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5300BCC-8C9B-48AC-894E-17EAAFAC0433}"/>
                </a:ext>
              </a:extLst>
            </p:cNvPr>
            <p:cNvSpPr txBox="1"/>
            <p:nvPr/>
          </p:nvSpPr>
          <p:spPr>
            <a:xfrm>
              <a:off x="5647724" y="3342121"/>
              <a:ext cx="152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>
                <a:buClr>
                  <a:srgbClr val="FFFFFF"/>
                </a:buClr>
              </a:pPr>
              <a:r>
                <a:rPr lang="en-US" sz="1632" dirty="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67DA40E-20E7-4FAC-BD9F-AF95ABE2C707}"/>
                </a:ext>
              </a:extLst>
            </p:cNvPr>
            <p:cNvSpPr txBox="1"/>
            <p:nvPr/>
          </p:nvSpPr>
          <p:spPr>
            <a:xfrm>
              <a:off x="5647724" y="3795706"/>
              <a:ext cx="152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>
                <a:buClr>
                  <a:srgbClr val="FFFFFF"/>
                </a:buClr>
              </a:pPr>
              <a:r>
                <a:rPr lang="en-US" sz="1632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101" name="DirArrow" hidden="1">
            <a:extLst>
              <a:ext uri="{FF2B5EF4-FFF2-40B4-BE49-F238E27FC236}">
                <a16:creationId xmlns:a16="http://schemas.microsoft.com/office/drawing/2014/main" id="{3EC3315D-CFFF-47C1-B6AA-48B8FC1D1634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6173995" y="2371211"/>
            <a:ext cx="3090672" cy="45787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1632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" name="Right Arrow" hidden="1">
            <a:extLst>
              <a:ext uri="{FF2B5EF4-FFF2-40B4-BE49-F238E27FC236}">
                <a16:creationId xmlns:a16="http://schemas.microsoft.com/office/drawing/2014/main" id="{35367A50-028E-4E7A-98ED-5FC45E249D32}"/>
              </a:ext>
            </a:extLst>
          </p:cNvPr>
          <p:cNvSpPr>
            <a:spLocks/>
          </p:cNvSpPr>
          <p:nvPr/>
        </p:nvSpPr>
        <p:spPr>
          <a:xfrm>
            <a:off x="4650545" y="3384613"/>
            <a:ext cx="2438400" cy="914400"/>
          </a:xfrm>
          <a:prstGeom prst="right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32" b="0" dirty="0" err="1">
              <a:solidFill>
                <a:srgbClr val="FFFFFF"/>
              </a:solidFill>
            </a:endParaRPr>
          </a:p>
        </p:txBody>
      </p:sp>
      <p:sp>
        <p:nvSpPr>
          <p:cNvPr id="103" name="Arrow" hidden="1">
            <a:extLst>
              <a:ext uri="{FF2B5EF4-FFF2-40B4-BE49-F238E27FC236}">
                <a16:creationId xmlns:a16="http://schemas.microsoft.com/office/drawing/2014/main" id="{FC23D4F7-5E55-44DC-B615-9BB66278F132}"/>
              </a:ext>
            </a:extLst>
          </p:cNvPr>
          <p:cNvSpPr txBox="1">
            <a:spLocks/>
          </p:cNvSpPr>
          <p:nvPr/>
        </p:nvSpPr>
        <p:spPr>
          <a:xfrm>
            <a:off x="4741916" y="4532397"/>
            <a:ext cx="2438400" cy="914400"/>
          </a:xfrm>
          <a:prstGeom prst="rightArrow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1632" b="0" dirty="0">
                <a:solidFill>
                  <a:srgbClr val="FFFFFF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3349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lang="x-none" sz="2000" b="1" baseline="0" noProof="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raig.a.Keeler@noa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994" y="1753592"/>
            <a:ext cx="9144000" cy="2403473"/>
          </a:xfrm>
        </p:spPr>
        <p:txBody>
          <a:bodyPr>
            <a:normAutofit/>
          </a:bodyPr>
          <a:lstStyle/>
          <a:p>
            <a:r>
              <a:rPr lang="en-US" sz="5000" dirty="0" err="1">
                <a:latin typeface="Calibri" panose="020F0502020204030204"/>
              </a:rPr>
              <a:t>GeoXO</a:t>
            </a:r>
            <a:r>
              <a:rPr lang="en-US" sz="5000" dirty="0">
                <a:latin typeface="Calibri" panose="020F0502020204030204"/>
              </a:rPr>
              <a:t> Program Update</a:t>
            </a:r>
            <a:br>
              <a:rPr lang="en-US" sz="49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</a:br>
            <a:endParaRPr lang="en-US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910" y="4413419"/>
            <a:ext cx="8122653" cy="1339736"/>
          </a:xfrm>
        </p:spPr>
        <p:txBody>
          <a:bodyPr>
            <a:noAutofit/>
          </a:bodyPr>
          <a:lstStyle/>
          <a:p>
            <a:r>
              <a:rPr lang="en-US" sz="3600" dirty="0"/>
              <a:t>Craig Keeler</a:t>
            </a:r>
          </a:p>
          <a:p>
            <a:r>
              <a:rPr lang="en-US" sz="3600" dirty="0"/>
              <a:t>March 16, 2023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3DFA-7DAA-4B23-B721-B4ECD41177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69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FF7B-DD01-3B4F-C4FD-24E4E1EF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GeoXO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DEB13-25E0-CC65-15C0-60A08AA1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9DF4BBF-0713-4188-6456-9DC586CC00F3}"/>
              </a:ext>
            </a:extLst>
          </p:cNvPr>
          <p:cNvSpPr txBox="1">
            <a:spLocks noGrp="1"/>
          </p:cNvSpPr>
          <p:nvPr>
            <p:ph idx="1"/>
          </p:nvPr>
        </p:nvSpPr>
        <p:spPr bwMode="gray">
          <a:xfrm>
            <a:off x="711740" y="1086323"/>
            <a:ext cx="10515600" cy="473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23838" lvl="1" indent="-223838" defTabSz="503635">
              <a:buClrTx/>
              <a:buSzPct val="100000"/>
              <a:defRPr/>
            </a:pPr>
            <a:r>
              <a:rPr lang="en-US" sz="24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GeoXO = Geostationary Extended Observations</a:t>
            </a:r>
            <a:endParaRPr 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7363" lvl="2" indent="-223838" defTabSz="503635">
              <a:buClrTx/>
              <a:buSzPct val="100000"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Satellite series to follow GOES-R, providing continuity for geostationary environmental observations</a:t>
            </a:r>
          </a:p>
          <a:p>
            <a:pPr marL="827088" lvl="6" indent="-254000" defTabSz="503635"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Continues and improves observations for weather forecasting </a:t>
            </a:r>
          </a:p>
          <a:p>
            <a:pPr marL="827088" lvl="6" indent="-254000" defTabSz="503635"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Extends observations to ocean and atmospheric monitoring</a:t>
            </a:r>
          </a:p>
          <a:p>
            <a:pPr marL="827088" lvl="6" indent="-254000" defTabSz="503635">
              <a:buClr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Provides environmental data broadcast via commercial satellite services</a:t>
            </a:r>
          </a:p>
          <a:p>
            <a:pPr marL="223838" lvl="1" indent="-223838" defTabSz="503635">
              <a:buClrTx/>
              <a:buSzPct val="100000"/>
              <a:defRPr/>
            </a:pPr>
            <a:endParaRPr lang="en-US" sz="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lvl="1" indent="-223838" defTabSz="503635">
              <a:buClrTx/>
              <a:buSzPct val="100000"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NOAA-NASA Partnership</a:t>
            </a:r>
          </a:p>
          <a:p>
            <a:pPr marL="223838" lvl="1" indent="-223838" defTabSz="503635">
              <a:buClrTx/>
              <a:buSzPct val="100000"/>
              <a:defRPr/>
            </a:pPr>
            <a:endParaRPr lang="en-US" sz="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lvl="1" indent="-223838" defTabSz="503635">
              <a:buClrTx/>
              <a:buSzPct val="100000"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Series of six satellites, operated in a constellation of three:</a:t>
            </a:r>
          </a:p>
          <a:p>
            <a:pPr marL="487363" lvl="2" indent="-223838" defTabSz="503635">
              <a:buClrTx/>
              <a:buSzPct val="100000"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East + West locations: Imager, Lightning Mapper, Ocean Color</a:t>
            </a:r>
          </a:p>
          <a:p>
            <a:pPr marL="487363" lvl="2" indent="-223838" defTabSz="503635">
              <a:buClrTx/>
              <a:buSzPct val="100000"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Center location: IR Sounder, Atmospheric Composition</a:t>
            </a:r>
          </a:p>
          <a:p>
            <a:pPr marL="223838" lvl="1" indent="-223838" defTabSz="503635">
              <a:buClrTx/>
              <a:buSzPct val="100000"/>
              <a:defRPr/>
            </a:pPr>
            <a:endParaRPr lang="en-US" sz="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lvl="1" indent="-223838" defTabSz="503635">
              <a:buClrTx/>
              <a:buSzPct val="100000"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Timeline: </a:t>
            </a:r>
          </a:p>
          <a:p>
            <a:pPr marL="557213" lvl="2" indent="-214313" defTabSz="503635">
              <a:buClrTx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Formal GeoXO Program approval Nov 2021</a:t>
            </a:r>
          </a:p>
          <a:p>
            <a:pPr marL="557213" lvl="2" indent="-214313" defTabSz="503635">
              <a:buClrTx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Milestone 2 Approval Dec 2022</a:t>
            </a:r>
          </a:p>
          <a:p>
            <a:pPr marL="557213" lvl="2" indent="-214313" defTabSz="503635">
              <a:buClrTx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Imager Contract Award Mar 2023</a:t>
            </a:r>
          </a:p>
          <a:p>
            <a:pPr marL="557213" lvl="2" indent="-214313" defTabSz="503635">
              <a:buClrTx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1st GeoXO Launch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  <a:p>
            <a:pPr marL="557213" lvl="2" indent="-214313" defTabSz="503635">
              <a:buClrTx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Operational life of series 2032-2055</a:t>
            </a:r>
          </a:p>
        </p:txBody>
      </p:sp>
    </p:spTree>
    <p:extLst>
      <p:ext uri="{BB962C8B-B14F-4D97-AF65-F5344CB8AC3E}">
        <p14:creationId xmlns:p14="http://schemas.microsoft.com/office/powerpoint/2010/main" val="111441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E98C-1FCC-D57F-400B-912CF393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GeoXO Constellation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43A08-B43B-7315-D1FC-CFEFD680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5A86E-F8FE-5A11-8A4C-94F5607A7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7402"/>
            <a:ext cx="10210800" cy="5673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95251A-5C55-E444-E637-DD8D6B52F49B}"/>
              </a:ext>
            </a:extLst>
          </p:cNvPr>
          <p:cNvSpPr txBox="1"/>
          <p:nvPr/>
        </p:nvSpPr>
        <p:spPr>
          <a:xfrm>
            <a:off x="856101" y="4521110"/>
            <a:ext cx="2027583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HRIT/EMWIN and GRB Direct Broadcast via Commercial Satellite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7BA6A-FB4C-0F66-579C-542801A07DAF}"/>
              </a:ext>
            </a:extLst>
          </p:cNvPr>
          <p:cNvSpPr txBox="1"/>
          <p:nvPr/>
        </p:nvSpPr>
        <p:spPr>
          <a:xfrm>
            <a:off x="8783023" y="4647568"/>
            <a:ext cx="2027583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DCS data relay and 2-way commanding planned for GOES-East and West S/C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7F9EC-18CA-424B-10FA-888930BB669F}"/>
              </a:ext>
            </a:extLst>
          </p:cNvPr>
          <p:cNvSpPr/>
          <p:nvPr/>
        </p:nvSpPr>
        <p:spPr>
          <a:xfrm>
            <a:off x="762000" y="807402"/>
            <a:ext cx="10210800" cy="797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4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B864-8CF8-49E8-3E3F-7829C09A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GOES-R to GeoXO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7D54-48B8-2213-D202-C989EDA7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4</a:t>
            </a:fld>
            <a:endParaRPr lang="en-US"/>
          </a:p>
        </p:txBody>
      </p:sp>
      <p:sp>
        <p:nvSpPr>
          <p:cNvPr id="11" name="Google Shape;217;gc05c99797d_0_32">
            <a:extLst>
              <a:ext uri="{FF2B5EF4-FFF2-40B4-BE49-F238E27FC236}">
                <a16:creationId xmlns:a16="http://schemas.microsoft.com/office/drawing/2014/main" id="{181735D4-ED40-8481-7D60-9F122DCBA688}"/>
              </a:ext>
            </a:extLst>
          </p:cNvPr>
          <p:cNvSpPr txBox="1">
            <a:spLocks/>
          </p:cNvSpPr>
          <p:nvPr/>
        </p:nvSpPr>
        <p:spPr>
          <a:xfrm>
            <a:off x="752768" y="1305903"/>
            <a:ext cx="4562944" cy="3510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indent="0"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GOES-R provides Visible/Infrared Imagery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 and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Lightning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 data:</a:t>
            </a:r>
          </a:p>
          <a:p>
            <a:pPr marL="381000">
              <a:buClr>
                <a:srgbClr val="000000"/>
              </a:buClr>
              <a:buSzPts val="2200"/>
              <a:buFont typeface="Candara" panose="020E050203030302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Essential for short-range forecasting, issuing severe weather watches and warnings, and monitoring hazardous environmental conditions including tropical storms, severe storms, damaging winds, snow, ice, flooding, fog, fires, smoke, and volcanic ash</a:t>
            </a:r>
          </a:p>
        </p:txBody>
      </p:sp>
      <p:sp>
        <p:nvSpPr>
          <p:cNvPr id="12" name="Google Shape;217;gc05c99797d_0_32">
            <a:extLst>
              <a:ext uri="{FF2B5EF4-FFF2-40B4-BE49-F238E27FC236}">
                <a16:creationId xmlns:a16="http://schemas.microsoft.com/office/drawing/2014/main" id="{8EA5F0BC-51A9-0EF5-02C7-2FE259AC1121}"/>
              </a:ext>
            </a:extLst>
          </p:cNvPr>
          <p:cNvSpPr txBox="1">
            <a:spLocks/>
          </p:cNvSpPr>
          <p:nvPr/>
        </p:nvSpPr>
        <p:spPr>
          <a:xfrm>
            <a:off x="5625835" y="1268696"/>
            <a:ext cx="6174803" cy="364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7175" lvl="0" indent="0">
              <a:buClr>
                <a:srgbClr val="000000"/>
              </a:buClr>
              <a:buSzPts val="2800"/>
              <a:buNone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GeoXO will continue and improve Imagery and Lightning data and add new observations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:</a:t>
            </a:r>
          </a:p>
          <a:p>
            <a:pPr marL="714375" lvl="1" indent="-45085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1700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Hyperspectral IR Sounder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for numerical weather prediction and local nowcasting</a:t>
            </a:r>
          </a:p>
          <a:p>
            <a:pPr marL="714375" lvl="1" indent="-45085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1700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Ocean Color Instrument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for monitoring dynamic coast/ocean features, ecosystem change, water quality, and hazards</a:t>
            </a:r>
          </a:p>
          <a:p>
            <a:pPr marL="714375" lvl="1" indent="-45085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1700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Atmospheric Composition Instrument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for monitoring air quality and the linkage between air quality, weather, and climate</a:t>
            </a:r>
          </a:p>
        </p:txBody>
      </p:sp>
      <p:pic>
        <p:nvPicPr>
          <p:cNvPr id="13" name="Google Shape;290;gc05c99797d_0_114">
            <a:extLst>
              <a:ext uri="{FF2B5EF4-FFF2-40B4-BE49-F238E27FC236}">
                <a16:creationId xmlns:a16="http://schemas.microsoft.com/office/drawing/2014/main" id="{106B5F17-7088-C096-B032-48FC56F0F0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8387" y="4865375"/>
            <a:ext cx="1756114" cy="13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05;gc05c99797d_0_120">
            <a:extLst>
              <a:ext uri="{FF2B5EF4-FFF2-40B4-BE49-F238E27FC236}">
                <a16:creationId xmlns:a16="http://schemas.microsoft.com/office/drawing/2014/main" id="{E757B302-1BC1-A62E-3A7A-62D703964E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7538" y="4832757"/>
            <a:ext cx="1733808" cy="13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08;gc05c99797d_0_120">
            <a:extLst>
              <a:ext uri="{FF2B5EF4-FFF2-40B4-BE49-F238E27FC236}">
                <a16:creationId xmlns:a16="http://schemas.microsoft.com/office/drawing/2014/main" id="{784C7DF0-72B7-F6DD-177B-CD12DDC7124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8282" y="4832757"/>
            <a:ext cx="1733808" cy="13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6068A6-94C6-3E6D-4DF5-43734DEDF6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51" t="6937" r="17276" b="57154"/>
          <a:stretch/>
        </p:blipFill>
        <p:spPr>
          <a:xfrm>
            <a:off x="6096000" y="4832758"/>
            <a:ext cx="1733808" cy="1371712"/>
          </a:xfrm>
          <a:prstGeom prst="rect">
            <a:avLst/>
          </a:prstGeom>
        </p:spPr>
      </p:pic>
      <p:sp>
        <p:nvSpPr>
          <p:cNvPr id="17" name="Google Shape;291;gc05c99797d_0_114">
            <a:extLst>
              <a:ext uri="{FF2B5EF4-FFF2-40B4-BE49-F238E27FC236}">
                <a16:creationId xmlns:a16="http://schemas.microsoft.com/office/drawing/2014/main" id="{6B21B5CF-2D53-3747-72C5-A173FD875CF3}"/>
              </a:ext>
            </a:extLst>
          </p:cNvPr>
          <p:cNvSpPr txBox="1"/>
          <p:nvPr/>
        </p:nvSpPr>
        <p:spPr>
          <a:xfrm>
            <a:off x="936248" y="4522303"/>
            <a:ext cx="217719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Vis/Near-IR Imagery</a:t>
            </a:r>
          </a:p>
        </p:txBody>
      </p:sp>
      <p:sp>
        <p:nvSpPr>
          <p:cNvPr id="18" name="Google Shape;293;gc05c99797d_0_114">
            <a:extLst>
              <a:ext uri="{FF2B5EF4-FFF2-40B4-BE49-F238E27FC236}">
                <a16:creationId xmlns:a16="http://schemas.microsoft.com/office/drawing/2014/main" id="{A592C836-DF6B-3C90-0506-C01A772A8516}"/>
              </a:ext>
            </a:extLst>
          </p:cNvPr>
          <p:cNvSpPr txBox="1"/>
          <p:nvPr/>
        </p:nvSpPr>
        <p:spPr>
          <a:xfrm>
            <a:off x="2739245" y="4551488"/>
            <a:ext cx="217719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Lightning Mapping</a:t>
            </a:r>
          </a:p>
        </p:txBody>
      </p:sp>
      <p:sp>
        <p:nvSpPr>
          <p:cNvPr id="19" name="Google Shape;303;gc05c99797d_0_120">
            <a:extLst>
              <a:ext uri="{FF2B5EF4-FFF2-40B4-BE49-F238E27FC236}">
                <a16:creationId xmlns:a16="http://schemas.microsoft.com/office/drawing/2014/main" id="{F2875396-EDBF-4D3A-79F2-ADA25952F1E7}"/>
              </a:ext>
            </a:extLst>
          </p:cNvPr>
          <p:cNvSpPr txBox="1"/>
          <p:nvPr/>
        </p:nvSpPr>
        <p:spPr>
          <a:xfrm>
            <a:off x="6272507" y="4493783"/>
            <a:ext cx="14841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IR Sounding</a:t>
            </a:r>
          </a:p>
        </p:txBody>
      </p:sp>
      <p:sp>
        <p:nvSpPr>
          <p:cNvPr id="20" name="Google Shape;306;gc05c99797d_0_120">
            <a:extLst>
              <a:ext uri="{FF2B5EF4-FFF2-40B4-BE49-F238E27FC236}">
                <a16:creationId xmlns:a16="http://schemas.microsoft.com/office/drawing/2014/main" id="{36BC5AA7-D41D-40F9-DA79-6091EF6C6F39}"/>
              </a:ext>
            </a:extLst>
          </p:cNvPr>
          <p:cNvSpPr txBox="1"/>
          <p:nvPr/>
        </p:nvSpPr>
        <p:spPr>
          <a:xfrm>
            <a:off x="9535056" y="4523993"/>
            <a:ext cx="201877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Atmo</a:t>
            </a:r>
            <a:r>
              <a:rPr lang="en-US" sz="1600" b="1" i="0" u="none" strike="noStrike" cap="none" dirty="0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. Composition</a:t>
            </a:r>
          </a:p>
        </p:txBody>
      </p:sp>
      <p:sp>
        <p:nvSpPr>
          <p:cNvPr id="21" name="Google Shape;307;gc05c99797d_0_120">
            <a:extLst>
              <a:ext uri="{FF2B5EF4-FFF2-40B4-BE49-F238E27FC236}">
                <a16:creationId xmlns:a16="http://schemas.microsoft.com/office/drawing/2014/main" id="{9EF98618-0807-494E-A704-AA1FC3B24271}"/>
              </a:ext>
            </a:extLst>
          </p:cNvPr>
          <p:cNvSpPr txBox="1"/>
          <p:nvPr/>
        </p:nvSpPr>
        <p:spPr>
          <a:xfrm>
            <a:off x="7891264" y="4508787"/>
            <a:ext cx="17178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Ocean Color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D8040A-43D7-D8F2-2876-DE6B7748C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136" y="4861942"/>
            <a:ext cx="1751097" cy="140023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7683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B101-A5FE-D6C9-86E0-9BD08531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GeoXO Data Delivery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B08AA-0F56-8FDA-B661-C1DBB8F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5</a:t>
            </a:fld>
            <a:endParaRPr lang="en-US"/>
          </a:p>
        </p:txBody>
      </p:sp>
      <p:sp>
        <p:nvSpPr>
          <p:cNvPr id="5" name="Google Shape;217;gc05c99797d_0_32">
            <a:extLst>
              <a:ext uri="{FF2B5EF4-FFF2-40B4-BE49-F238E27FC236}">
                <a16:creationId xmlns:a16="http://schemas.microsoft.com/office/drawing/2014/main" id="{1DE7CBE0-DC64-7FC7-BE89-E44108808A99}"/>
              </a:ext>
            </a:extLst>
          </p:cNvPr>
          <p:cNvSpPr txBox="1">
            <a:spLocks/>
          </p:cNvSpPr>
          <p:nvPr/>
        </p:nvSpPr>
        <p:spPr>
          <a:xfrm>
            <a:off x="724663" y="1243824"/>
            <a:ext cx="5178831" cy="312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indent="0">
              <a:buClr>
                <a:srgbClr val="000000"/>
              </a:buClr>
              <a:buSzPts val="220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ndara"/>
                <a:cs typeface="Candara"/>
                <a:sym typeface="Candara"/>
              </a:rPr>
              <a:t>GOES-R provided multiple communication relay services:</a:t>
            </a:r>
          </a:p>
          <a:p>
            <a:pPr marL="381000">
              <a:buClr>
                <a:srgbClr val="000000"/>
              </a:buClr>
              <a:buSzPts val="2200"/>
              <a:buFont typeface="Candara" panose="020E050203030302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ndara"/>
                <a:cs typeface="Candara"/>
                <a:sym typeface="Candara"/>
              </a:rPr>
              <a:t>Data Collection System (DCS) relay and dissemination plus commanding</a:t>
            </a:r>
          </a:p>
          <a:p>
            <a:pPr marL="381000">
              <a:buClr>
                <a:srgbClr val="000000"/>
              </a:buClr>
              <a:buSzPts val="2200"/>
              <a:buFont typeface="Candara" panose="020E050203030302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ndara"/>
                <a:cs typeface="Candara"/>
                <a:sym typeface="Candara"/>
              </a:rPr>
              <a:t>GOES-R Rebroadcast (GRB)</a:t>
            </a:r>
          </a:p>
          <a:p>
            <a:pPr marL="381000">
              <a:buClr>
                <a:srgbClr val="000000"/>
              </a:buClr>
              <a:buSzPts val="2200"/>
              <a:buFont typeface="Candara" panose="020E050203030302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ndara"/>
                <a:cs typeface="Candara"/>
                <a:sym typeface="Candara"/>
              </a:rPr>
              <a:t>High Rate Information Transmission / Emergency Managers Weather Info Network (HRIT/EMWIN)</a:t>
            </a:r>
          </a:p>
          <a:p>
            <a:pPr marL="381000">
              <a:buClr>
                <a:srgbClr val="000000"/>
              </a:buClr>
              <a:buSzPts val="2200"/>
              <a:buFont typeface="Candara" panose="020E050203030302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ndara"/>
                <a:cs typeface="Candara"/>
                <a:sym typeface="Candara"/>
              </a:rPr>
              <a:t>Search and Rescue (SAR) relay</a:t>
            </a:r>
          </a:p>
        </p:txBody>
      </p:sp>
      <p:sp>
        <p:nvSpPr>
          <p:cNvPr id="6" name="Google Shape;217;gc05c99797d_0_32">
            <a:extLst>
              <a:ext uri="{FF2B5EF4-FFF2-40B4-BE49-F238E27FC236}">
                <a16:creationId xmlns:a16="http://schemas.microsoft.com/office/drawing/2014/main" id="{5F76E89F-44FC-040D-5F7B-83CF8851DDD9}"/>
              </a:ext>
            </a:extLst>
          </p:cNvPr>
          <p:cNvSpPr txBox="1">
            <a:spLocks/>
          </p:cNvSpPr>
          <p:nvPr/>
        </p:nvSpPr>
        <p:spPr>
          <a:xfrm>
            <a:off x="5740408" y="1240739"/>
            <a:ext cx="6178323" cy="32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7175" lvl="0" indent="0">
              <a:buClr>
                <a:srgbClr val="000000"/>
              </a:buClr>
              <a:buSzPts val="280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ndara"/>
                <a:cs typeface="Candara"/>
                <a:sym typeface="Candara"/>
              </a:rPr>
              <a:t>GeoXO will continue these services, but most are via alternate delivery methods:</a:t>
            </a:r>
            <a:endParaRPr lang="en-US" sz="2000" dirty="0">
              <a:solidFill>
                <a:srgbClr val="000000"/>
              </a:solidFill>
              <a:latin typeface="+mn-lt"/>
              <a:ea typeface="Candara"/>
              <a:cs typeface="Candara"/>
              <a:sym typeface="Candara"/>
            </a:endParaRPr>
          </a:p>
          <a:p>
            <a:pPr marL="600075">
              <a:buClr>
                <a:srgbClr val="000000"/>
              </a:buClr>
              <a:buSzPts val="2800"/>
              <a:buFont typeface="Candara" panose="020E050203030302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ea typeface="Candara"/>
                <a:cs typeface="Candara"/>
                <a:sym typeface="Candara"/>
              </a:rPr>
              <a:t>DCPR relay and dissemination; DCPC commanding</a:t>
            </a:r>
          </a:p>
          <a:p>
            <a:pPr marL="600075">
              <a:buClr>
                <a:srgbClr val="000000"/>
              </a:buClr>
              <a:buSzPts val="2800"/>
              <a:buFont typeface="Candara" panose="020E0502030303020204" pitchFamily="34" charset="0"/>
              <a:buChar char="–"/>
            </a:pPr>
            <a:r>
              <a:rPr lang="en-US" sz="2000" dirty="0">
                <a:latin typeface="+mn-lt"/>
              </a:rPr>
              <a:t>GRB broadcast via Cloud and commercial communications satellite (“high rate” service)</a:t>
            </a:r>
          </a:p>
          <a:p>
            <a:pPr marL="600075">
              <a:buClr>
                <a:srgbClr val="000000"/>
              </a:buClr>
              <a:buSzPts val="2800"/>
              <a:buFont typeface="Candara" panose="020E0502030303020204" pitchFamily="34" charset="0"/>
              <a:buChar char="–"/>
            </a:pPr>
            <a:r>
              <a:rPr lang="en-US" sz="2000" dirty="0">
                <a:latin typeface="+mn-lt"/>
              </a:rPr>
              <a:t>HRIT/EMWIN broadcast via Cloud and commercial communications satellite (“low/med rate” service)</a:t>
            </a:r>
          </a:p>
          <a:p>
            <a:pPr marL="600075">
              <a:buClr>
                <a:srgbClr val="000000"/>
              </a:buClr>
              <a:buSzPts val="2800"/>
              <a:buFont typeface="Candara" panose="020E0502030303020204" pitchFamily="34" charset="0"/>
              <a:buChar char="–"/>
            </a:pPr>
            <a:r>
              <a:rPr lang="en-US" sz="2000" dirty="0">
                <a:latin typeface="+mn-lt"/>
              </a:rPr>
              <a:t>SAR function performed via GPS constellation</a:t>
            </a:r>
          </a:p>
          <a:p>
            <a:pPr marL="600075">
              <a:buClr>
                <a:srgbClr val="000000"/>
              </a:buClr>
              <a:buSzPts val="2800"/>
              <a:buFont typeface="Candara" panose="020E0502030303020204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+mn-lt"/>
              <a:ea typeface="Candara"/>
              <a:cs typeface="Candara"/>
              <a:sym typeface="Candara"/>
            </a:endParaRPr>
          </a:p>
        </p:txBody>
      </p:sp>
      <p:sp>
        <p:nvSpPr>
          <p:cNvPr id="7" name="Freeform 35">
            <a:extLst>
              <a:ext uri="{FF2B5EF4-FFF2-40B4-BE49-F238E27FC236}">
                <a16:creationId xmlns:a16="http://schemas.microsoft.com/office/drawing/2014/main" id="{3062BA58-0BAF-2191-76C9-B8DD1DB85399}"/>
              </a:ext>
            </a:extLst>
          </p:cNvPr>
          <p:cNvSpPr>
            <a:spLocks/>
          </p:cNvSpPr>
          <p:nvPr/>
        </p:nvSpPr>
        <p:spPr bwMode="auto">
          <a:xfrm rot="20891087">
            <a:off x="1280108" y="4920987"/>
            <a:ext cx="838324" cy="808865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404CF3F0-774B-EA95-1DE8-1841D463B69A}"/>
              </a:ext>
            </a:extLst>
          </p:cNvPr>
          <p:cNvSpPr>
            <a:spLocks/>
          </p:cNvSpPr>
          <p:nvPr/>
        </p:nvSpPr>
        <p:spPr bwMode="auto">
          <a:xfrm rot="17850058">
            <a:off x="2397827" y="4876028"/>
            <a:ext cx="583926" cy="1048436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64">
            <a:extLst>
              <a:ext uri="{FF2B5EF4-FFF2-40B4-BE49-F238E27FC236}">
                <a16:creationId xmlns:a16="http://schemas.microsoft.com/office/drawing/2014/main" id="{031B031A-CCAC-48AE-50F8-98D9791644E5}"/>
              </a:ext>
            </a:extLst>
          </p:cNvPr>
          <p:cNvSpPr>
            <a:spLocks/>
          </p:cNvSpPr>
          <p:nvPr/>
        </p:nvSpPr>
        <p:spPr bwMode="auto">
          <a:xfrm rot="21392820">
            <a:off x="975619" y="4837590"/>
            <a:ext cx="1009650" cy="942975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179">
            <a:extLst>
              <a:ext uri="{FF2B5EF4-FFF2-40B4-BE49-F238E27FC236}">
                <a16:creationId xmlns:a16="http://schemas.microsoft.com/office/drawing/2014/main" id="{3F0B99E0-2FA4-FF2D-2BA6-82C2612E109B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589" y="4312598"/>
            <a:ext cx="649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47">
            <a:extLst>
              <a:ext uri="{FF2B5EF4-FFF2-40B4-BE49-F238E27FC236}">
                <a16:creationId xmlns:a16="http://schemas.microsoft.com/office/drawing/2014/main" id="{088AE8CA-B364-0489-8118-A2344304E301}"/>
              </a:ext>
            </a:extLst>
          </p:cNvPr>
          <p:cNvSpPr>
            <a:spLocks/>
          </p:cNvSpPr>
          <p:nvPr/>
        </p:nvSpPr>
        <p:spPr bwMode="auto">
          <a:xfrm rot="2449363" flipH="1">
            <a:off x="1927949" y="5084024"/>
            <a:ext cx="803806" cy="640611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35">
            <a:extLst>
              <a:ext uri="{FF2B5EF4-FFF2-40B4-BE49-F238E27FC236}">
                <a16:creationId xmlns:a16="http://schemas.microsoft.com/office/drawing/2014/main" id="{E546B79E-F93B-984B-D3A9-2A23680F4EFF}"/>
              </a:ext>
            </a:extLst>
          </p:cNvPr>
          <p:cNvSpPr>
            <a:spLocks/>
          </p:cNvSpPr>
          <p:nvPr/>
        </p:nvSpPr>
        <p:spPr bwMode="auto">
          <a:xfrm flipH="1">
            <a:off x="2270791" y="4874259"/>
            <a:ext cx="480821" cy="1010239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C0000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64">
            <a:extLst>
              <a:ext uri="{FF2B5EF4-FFF2-40B4-BE49-F238E27FC236}">
                <a16:creationId xmlns:a16="http://schemas.microsoft.com/office/drawing/2014/main" id="{5B838BC8-8B59-9EB3-063D-688D76E673C5}"/>
              </a:ext>
            </a:extLst>
          </p:cNvPr>
          <p:cNvSpPr>
            <a:spLocks/>
          </p:cNvSpPr>
          <p:nvPr/>
        </p:nvSpPr>
        <p:spPr bwMode="auto">
          <a:xfrm rot="19764780">
            <a:off x="1502202" y="5023736"/>
            <a:ext cx="808422" cy="669020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35">
            <a:extLst>
              <a:ext uri="{FF2B5EF4-FFF2-40B4-BE49-F238E27FC236}">
                <a16:creationId xmlns:a16="http://schemas.microsoft.com/office/drawing/2014/main" id="{3B45E033-1318-3BA4-5AFC-35663A52464C}"/>
              </a:ext>
            </a:extLst>
          </p:cNvPr>
          <p:cNvSpPr>
            <a:spLocks/>
          </p:cNvSpPr>
          <p:nvPr/>
        </p:nvSpPr>
        <p:spPr bwMode="auto">
          <a:xfrm rot="18958045">
            <a:off x="1679812" y="5061119"/>
            <a:ext cx="795054" cy="636519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51BD2-2E32-3084-3434-EFAF6C995FA2}"/>
              </a:ext>
            </a:extLst>
          </p:cNvPr>
          <p:cNvSpPr txBox="1"/>
          <p:nvPr/>
        </p:nvSpPr>
        <p:spPr>
          <a:xfrm>
            <a:off x="898671" y="5807110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DCPC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CE7CD-EB09-70FA-232A-97A04DD3F706}"/>
              </a:ext>
            </a:extLst>
          </p:cNvPr>
          <p:cNvSpPr txBox="1"/>
          <p:nvPr/>
        </p:nvSpPr>
        <p:spPr>
          <a:xfrm>
            <a:off x="1561163" y="5829588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DCPR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5EA80-B8EF-C551-9A5C-11F614B14229}"/>
              </a:ext>
            </a:extLst>
          </p:cNvPr>
          <p:cNvSpPr txBox="1"/>
          <p:nvPr/>
        </p:nvSpPr>
        <p:spPr>
          <a:xfrm>
            <a:off x="2316165" y="5845031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GRB</a:t>
            </a:r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E615AE5F-6BDF-4B1E-625E-C51D355730CF}"/>
              </a:ext>
            </a:extLst>
          </p:cNvPr>
          <p:cNvSpPr>
            <a:spLocks/>
          </p:cNvSpPr>
          <p:nvPr/>
        </p:nvSpPr>
        <p:spPr bwMode="auto">
          <a:xfrm rot="17850058" flipH="1" flipV="1">
            <a:off x="2543724" y="4810098"/>
            <a:ext cx="532762" cy="1126805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5C947C-8443-BA54-401B-87B041B42163}"/>
              </a:ext>
            </a:extLst>
          </p:cNvPr>
          <p:cNvSpPr txBox="1"/>
          <p:nvPr/>
        </p:nvSpPr>
        <p:spPr>
          <a:xfrm>
            <a:off x="2704883" y="5853277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HRIT/</a:t>
            </a:r>
          </a:p>
          <a:p>
            <a:pPr algn="ctr"/>
            <a:r>
              <a:rPr lang="en-US" sz="1400" b="1" dirty="0"/>
              <a:t>EMWIN</a:t>
            </a: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D19B6A2D-13AA-E443-E597-5CDBC03534A1}"/>
              </a:ext>
            </a:extLst>
          </p:cNvPr>
          <p:cNvSpPr>
            <a:spLocks/>
          </p:cNvSpPr>
          <p:nvPr/>
        </p:nvSpPr>
        <p:spPr bwMode="auto">
          <a:xfrm rot="17850058" flipH="1" flipV="1">
            <a:off x="2687439" y="4733924"/>
            <a:ext cx="498844" cy="1240584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417288C4-17C0-BD84-6AFC-729FA0C42B80}"/>
              </a:ext>
            </a:extLst>
          </p:cNvPr>
          <p:cNvSpPr>
            <a:spLocks/>
          </p:cNvSpPr>
          <p:nvPr/>
        </p:nvSpPr>
        <p:spPr bwMode="auto">
          <a:xfrm rot="17850058">
            <a:off x="2859996" y="4753772"/>
            <a:ext cx="430551" cy="1249951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032AE-C599-D4CC-CA02-D8E0ABAAFFD4}"/>
              </a:ext>
            </a:extLst>
          </p:cNvPr>
          <p:cNvSpPr txBox="1"/>
          <p:nvPr/>
        </p:nvSpPr>
        <p:spPr>
          <a:xfrm>
            <a:off x="3256594" y="5851893"/>
            <a:ext cx="477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SAR</a:t>
            </a:r>
          </a:p>
        </p:txBody>
      </p:sp>
      <p:sp>
        <p:nvSpPr>
          <p:cNvPr id="23" name="Freeform 164">
            <a:extLst>
              <a:ext uri="{FF2B5EF4-FFF2-40B4-BE49-F238E27FC236}">
                <a16:creationId xmlns:a16="http://schemas.microsoft.com/office/drawing/2014/main" id="{F2E7920E-FBC1-3E6C-9F20-E0A490E90DAC}"/>
              </a:ext>
            </a:extLst>
          </p:cNvPr>
          <p:cNvSpPr>
            <a:spLocks/>
          </p:cNvSpPr>
          <p:nvPr/>
        </p:nvSpPr>
        <p:spPr bwMode="auto">
          <a:xfrm rot="20735612">
            <a:off x="6729862" y="5112193"/>
            <a:ext cx="808422" cy="669020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BB7BC-D899-94AF-7741-8AD95BB6DB43}"/>
              </a:ext>
            </a:extLst>
          </p:cNvPr>
          <p:cNvSpPr txBox="1"/>
          <p:nvPr/>
        </p:nvSpPr>
        <p:spPr>
          <a:xfrm>
            <a:off x="7313554" y="5861727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DCPR</a:t>
            </a:r>
          </a:p>
        </p:txBody>
      </p:sp>
      <p:sp>
        <p:nvSpPr>
          <p:cNvPr id="25" name="Freeform 35">
            <a:extLst>
              <a:ext uri="{FF2B5EF4-FFF2-40B4-BE49-F238E27FC236}">
                <a16:creationId xmlns:a16="http://schemas.microsoft.com/office/drawing/2014/main" id="{AF9C04D5-B428-2995-4278-0E1930B6B259}"/>
              </a:ext>
            </a:extLst>
          </p:cNvPr>
          <p:cNvSpPr>
            <a:spLocks/>
          </p:cNvSpPr>
          <p:nvPr/>
        </p:nvSpPr>
        <p:spPr bwMode="auto">
          <a:xfrm rot="19566540">
            <a:off x="6950332" y="5217116"/>
            <a:ext cx="821160" cy="459172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179">
            <a:extLst>
              <a:ext uri="{FF2B5EF4-FFF2-40B4-BE49-F238E27FC236}">
                <a16:creationId xmlns:a16="http://schemas.microsoft.com/office/drawing/2014/main" id="{06CEC380-3ECC-7B14-D0FC-BDC7B428E816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148" y="4444015"/>
            <a:ext cx="649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DC30538-4F21-C593-F839-12448269A961}"/>
              </a:ext>
            </a:extLst>
          </p:cNvPr>
          <p:cNvSpPr txBox="1"/>
          <p:nvPr/>
        </p:nvSpPr>
        <p:spPr>
          <a:xfrm>
            <a:off x="1404197" y="4319987"/>
            <a:ext cx="747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GOES-R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707BD8-590C-E361-87BF-C8563DDC237E}"/>
              </a:ext>
            </a:extLst>
          </p:cNvPr>
          <p:cNvSpPr txBox="1"/>
          <p:nvPr/>
        </p:nvSpPr>
        <p:spPr>
          <a:xfrm>
            <a:off x="6855642" y="4437090"/>
            <a:ext cx="69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GeoXO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08C108CB-C305-7A0B-6086-78CCBF95C486}"/>
              </a:ext>
            </a:extLst>
          </p:cNvPr>
          <p:cNvSpPr/>
          <p:nvPr/>
        </p:nvSpPr>
        <p:spPr>
          <a:xfrm>
            <a:off x="8111394" y="5635416"/>
            <a:ext cx="1187116" cy="651164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F915572-B5CD-01E4-C86D-426E5A158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2" t="50000" r="15759" b="30649"/>
          <a:stretch/>
        </p:blipFill>
        <p:spPr>
          <a:xfrm>
            <a:off x="9483093" y="4407822"/>
            <a:ext cx="574796" cy="651164"/>
          </a:xfrm>
          <a:prstGeom prst="rect">
            <a:avLst/>
          </a:prstGeom>
        </p:spPr>
      </p:pic>
      <p:sp>
        <p:nvSpPr>
          <p:cNvPr id="31" name="Freeform 47">
            <a:extLst>
              <a:ext uri="{FF2B5EF4-FFF2-40B4-BE49-F238E27FC236}">
                <a16:creationId xmlns:a16="http://schemas.microsoft.com/office/drawing/2014/main" id="{449DAA3A-CF3A-C736-3D54-DC131B316BB7}"/>
              </a:ext>
            </a:extLst>
          </p:cNvPr>
          <p:cNvSpPr>
            <a:spLocks/>
          </p:cNvSpPr>
          <p:nvPr/>
        </p:nvSpPr>
        <p:spPr bwMode="auto">
          <a:xfrm rot="17850058">
            <a:off x="10250074" y="4831646"/>
            <a:ext cx="409768" cy="899693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78EDE1F1-DB4D-DA87-8DCF-550348CA98DA}"/>
              </a:ext>
            </a:extLst>
          </p:cNvPr>
          <p:cNvSpPr>
            <a:spLocks/>
          </p:cNvSpPr>
          <p:nvPr/>
        </p:nvSpPr>
        <p:spPr bwMode="auto">
          <a:xfrm rot="1192209" flipH="1">
            <a:off x="9897562" y="4967114"/>
            <a:ext cx="625337" cy="640611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788A86D5-3330-AB7D-236D-38B9F5AF1E94}"/>
              </a:ext>
            </a:extLst>
          </p:cNvPr>
          <p:cNvSpPr>
            <a:spLocks/>
          </p:cNvSpPr>
          <p:nvPr/>
        </p:nvSpPr>
        <p:spPr bwMode="auto">
          <a:xfrm>
            <a:off x="8993553" y="4915248"/>
            <a:ext cx="447649" cy="673686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C0000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47">
            <a:extLst>
              <a:ext uri="{FF2B5EF4-FFF2-40B4-BE49-F238E27FC236}">
                <a16:creationId xmlns:a16="http://schemas.microsoft.com/office/drawing/2014/main" id="{777AC7C9-C3B6-8A50-2C9E-D4E058E9D7FB}"/>
              </a:ext>
            </a:extLst>
          </p:cNvPr>
          <p:cNvSpPr>
            <a:spLocks/>
          </p:cNvSpPr>
          <p:nvPr/>
        </p:nvSpPr>
        <p:spPr bwMode="auto">
          <a:xfrm rot="8645546">
            <a:off x="9045318" y="5106772"/>
            <a:ext cx="699501" cy="396753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E8697-1F48-9CC9-C0D9-87A8A87EC879}"/>
              </a:ext>
            </a:extLst>
          </p:cNvPr>
          <p:cNvSpPr txBox="1"/>
          <p:nvPr/>
        </p:nvSpPr>
        <p:spPr>
          <a:xfrm>
            <a:off x="10673519" y="5702134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High</a:t>
            </a:r>
          </a:p>
          <a:p>
            <a:pPr algn="ctr"/>
            <a:r>
              <a:rPr lang="en-US" sz="1400" b="1" dirty="0"/>
              <a:t>Rate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FB44FB-4F75-EFD4-FC56-11B6CEA3B3B4}"/>
              </a:ext>
            </a:extLst>
          </p:cNvPr>
          <p:cNvSpPr txBox="1"/>
          <p:nvPr/>
        </p:nvSpPr>
        <p:spPr>
          <a:xfrm>
            <a:off x="9848368" y="4319987"/>
            <a:ext cx="888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Commsat</a:t>
            </a:r>
            <a:endParaRPr lang="en-US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2C1759-F963-13D4-2ADF-62F6BE2FDAD5}"/>
              </a:ext>
            </a:extLst>
          </p:cNvPr>
          <p:cNvSpPr txBox="1"/>
          <p:nvPr/>
        </p:nvSpPr>
        <p:spPr>
          <a:xfrm>
            <a:off x="9848368" y="5726115"/>
            <a:ext cx="90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Low/Med</a:t>
            </a:r>
          </a:p>
          <a:p>
            <a:pPr algn="ctr"/>
            <a:r>
              <a:rPr lang="en-US" sz="1400" b="1" dirty="0"/>
              <a:t>Rate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EF9913-A1B7-9B95-1B67-38312B6A29AB}"/>
              </a:ext>
            </a:extLst>
          </p:cNvPr>
          <p:cNvSpPr txBox="1"/>
          <p:nvPr/>
        </p:nvSpPr>
        <p:spPr>
          <a:xfrm>
            <a:off x="6643772" y="5872064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DCPC</a:t>
            </a:r>
          </a:p>
        </p:txBody>
      </p:sp>
      <p:sp>
        <p:nvSpPr>
          <p:cNvPr id="39" name="Freeform 164">
            <a:extLst>
              <a:ext uri="{FF2B5EF4-FFF2-40B4-BE49-F238E27FC236}">
                <a16:creationId xmlns:a16="http://schemas.microsoft.com/office/drawing/2014/main" id="{23EAF6A6-F240-D332-AD9D-535C54358A97}"/>
              </a:ext>
            </a:extLst>
          </p:cNvPr>
          <p:cNvSpPr>
            <a:spLocks/>
          </p:cNvSpPr>
          <p:nvPr/>
        </p:nvSpPr>
        <p:spPr bwMode="auto">
          <a:xfrm rot="19764780">
            <a:off x="7294982" y="5155544"/>
            <a:ext cx="698825" cy="564199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01D28E2D-EE4D-57C7-805B-5449DDF3927F}"/>
              </a:ext>
            </a:extLst>
          </p:cNvPr>
          <p:cNvSpPr>
            <a:spLocks/>
          </p:cNvSpPr>
          <p:nvPr/>
        </p:nvSpPr>
        <p:spPr bwMode="auto">
          <a:xfrm rot="18958045">
            <a:off x="7469599" y="5184281"/>
            <a:ext cx="683032" cy="567548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7">
            <a:extLst>
              <a:ext uri="{FF2B5EF4-FFF2-40B4-BE49-F238E27FC236}">
                <a16:creationId xmlns:a16="http://schemas.microsoft.com/office/drawing/2014/main" id="{A951173F-370F-AD81-560A-AD170000860B}"/>
              </a:ext>
            </a:extLst>
          </p:cNvPr>
          <p:cNvSpPr>
            <a:spLocks/>
          </p:cNvSpPr>
          <p:nvPr/>
        </p:nvSpPr>
        <p:spPr bwMode="auto">
          <a:xfrm rot="1192209" flipH="1">
            <a:off x="7887802" y="5031154"/>
            <a:ext cx="646483" cy="535438"/>
          </a:xfrm>
          <a:custGeom>
            <a:avLst/>
            <a:gdLst>
              <a:gd name="T0" fmla="*/ 0 w 278"/>
              <a:gd name="T1" fmla="*/ 2147483647 h 610"/>
              <a:gd name="T2" fmla="*/ 2147483647 w 278"/>
              <a:gd name="T3" fmla="*/ 2147483647 h 610"/>
              <a:gd name="T4" fmla="*/ 2147483647 w 278"/>
              <a:gd name="T5" fmla="*/ 2147483647 h 610"/>
              <a:gd name="T6" fmla="*/ 2147483647 w 278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610"/>
              <a:gd name="T14" fmla="*/ 278 w 278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610">
                <a:moveTo>
                  <a:pt x="0" y="610"/>
                </a:moveTo>
                <a:lnTo>
                  <a:pt x="182" y="262"/>
                </a:lnTo>
                <a:lnTo>
                  <a:pt x="120" y="296"/>
                </a:lnTo>
                <a:lnTo>
                  <a:pt x="278" y="0"/>
                </a:lnTo>
              </a:path>
            </a:pathLst>
          </a:custGeom>
          <a:noFill/>
          <a:ln w="28575">
            <a:solidFill>
              <a:srgbClr val="7030A0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56C5-3CBB-F078-1AD3-AA8658E4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GeoXO Data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26ED25-95D0-175D-46FF-BD1262038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0" y="867167"/>
            <a:ext cx="10720570" cy="56755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11462-4CF7-3F1D-ADCF-955B2DD0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5652-366C-B548-AFE5-06C0C917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GeoXO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0675-54C0-8B4B-B0E4-7DA0850E9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2" y="1129199"/>
            <a:ext cx="10761727" cy="30584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GeoXO requirements defined and Program funded to proceed</a:t>
            </a:r>
          </a:p>
          <a:p>
            <a:r>
              <a:rPr lang="en-US" dirty="0"/>
              <a:t>Phase A studies conducted by potential vendors for preliminary spacecraft design and instrument definition. </a:t>
            </a:r>
          </a:p>
          <a:p>
            <a:r>
              <a:rPr lang="en-US" dirty="0"/>
              <a:t>NOAA continually assessing user needs and observational capabilities. </a:t>
            </a:r>
          </a:p>
          <a:p>
            <a:r>
              <a:rPr lang="en-US" dirty="0"/>
              <a:t>In critical design stage, NOAA will provide data to users on new capabilities. </a:t>
            </a:r>
          </a:p>
          <a:p>
            <a:r>
              <a:rPr lang="en-US" dirty="0"/>
              <a:t>The first GeoXO launch is planned for 2032 to maintain and advance NOAA’s critical geostationary observations through 2055.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10725-9B29-714E-B4C6-AB4CC2F0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92C03-EDA3-B947-AC67-F1F09530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8649"/>
            <a:ext cx="12192000" cy="26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4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12D3-C620-484F-83CE-CBF9ADB0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326B-8708-A242-961C-F8C24A731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Please contact	Daniel Gillies: </a:t>
            </a:r>
            <a:r>
              <a:rPr lang="en-US" u="sng" dirty="0" err="1"/>
              <a:t>Daniel.Gillies@noaa.gov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	 or	Craig Keeler: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Craig.a.Keeler@noaa.gov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Or Visit </a:t>
            </a:r>
            <a:r>
              <a:rPr lang="en-US" dirty="0">
                <a:solidFill>
                  <a:srgbClr val="0070C0"/>
                </a:solidFill>
              </a:rPr>
              <a:t>https://</a:t>
            </a:r>
            <a:r>
              <a:rPr lang="en-US" dirty="0" err="1">
                <a:solidFill>
                  <a:srgbClr val="0070C0"/>
                </a:solidFill>
              </a:rPr>
              <a:t>www.nesdis.noaa.gov</a:t>
            </a:r>
            <a:r>
              <a:rPr lang="en-US" dirty="0">
                <a:solidFill>
                  <a:srgbClr val="0070C0"/>
                </a:solidFill>
              </a:rPr>
              <a:t>/next-generation-satellites/geostationary-extended-observations-</a:t>
            </a:r>
            <a:r>
              <a:rPr lang="en-US" dirty="0" err="1">
                <a:solidFill>
                  <a:srgbClr val="0070C0"/>
                </a:solidFill>
              </a:rPr>
              <a:t>geoxo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75D58-5F0D-AC49-A77C-26CD86FD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5BBC-6D4D-4499-ABE4-AFD1D306B3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36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L_k1BRTRybPKBVtGG1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I8ikCbRM6swtQIOQoYd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L_k1BRTRybPKBVtGG1w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I8ikCbRM6swtQIOQoY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CM020_CF">
  <a:themeElements>
    <a:clrScheme name="Custom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808080"/>
      </a:accent6>
      <a:hlink>
        <a:srgbClr val="34C8C9"/>
      </a:hlink>
      <a:folHlink>
        <a:srgbClr val="CC9C4A"/>
      </a:folHlink>
    </a:clrScheme>
    <a:fontScheme name="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0A4595"/>
        </a:dk1>
        <a:lt1>
          <a:srgbClr val="FFFFFF"/>
        </a:lt1>
        <a:dk2>
          <a:srgbClr val="323B42"/>
        </a:dk2>
        <a:lt2>
          <a:srgbClr val="D6F5FF"/>
        </a:lt2>
        <a:accent1>
          <a:srgbClr val="0099D8"/>
        </a:accent1>
        <a:accent2>
          <a:srgbClr val="0A4595"/>
        </a:accent2>
        <a:accent3>
          <a:srgbClr val="34C8C9"/>
        </a:accent3>
        <a:accent4>
          <a:srgbClr val="CC9C4A"/>
        </a:accent4>
        <a:accent5>
          <a:srgbClr val="A52B15"/>
        </a:accent5>
        <a:accent6>
          <a:srgbClr val="808080"/>
        </a:accent6>
        <a:hlink>
          <a:srgbClr val="34C8C9"/>
        </a:hlink>
        <a:folHlink>
          <a:srgbClr val="CC9C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CM020_CF.potx [Read-Only]" id="{DE36B21F-41BD-4BF4-88BC-B3DA94B7AAFE}" vid="{EAE7FAD9-9554-48D5-B635-1EC60354E4DA}"/>
    </a:ext>
  </a:extLst>
</a:theme>
</file>

<file path=ppt/theme/theme3.xml><?xml version="1.0" encoding="utf-8"?>
<a:theme xmlns:a="http://schemas.openxmlformats.org/drawingml/2006/main" name="2_DCM020_CF">
  <a:themeElements>
    <a:clrScheme name="Custom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808080"/>
      </a:accent6>
      <a:hlink>
        <a:srgbClr val="34C8C9"/>
      </a:hlink>
      <a:folHlink>
        <a:srgbClr val="CC9C4A"/>
      </a:folHlink>
    </a:clrScheme>
    <a:fontScheme name="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0A4595"/>
        </a:dk1>
        <a:lt1>
          <a:srgbClr val="FFFFFF"/>
        </a:lt1>
        <a:dk2>
          <a:srgbClr val="323B42"/>
        </a:dk2>
        <a:lt2>
          <a:srgbClr val="D6F5FF"/>
        </a:lt2>
        <a:accent1>
          <a:srgbClr val="0099D8"/>
        </a:accent1>
        <a:accent2>
          <a:srgbClr val="0A4595"/>
        </a:accent2>
        <a:accent3>
          <a:srgbClr val="34C8C9"/>
        </a:accent3>
        <a:accent4>
          <a:srgbClr val="CC9C4A"/>
        </a:accent4>
        <a:accent5>
          <a:srgbClr val="A52B15"/>
        </a:accent5>
        <a:accent6>
          <a:srgbClr val="808080"/>
        </a:accent6>
        <a:hlink>
          <a:srgbClr val="34C8C9"/>
        </a:hlink>
        <a:folHlink>
          <a:srgbClr val="CC9C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CM020_CF.potx [Read-Only]" id="{DE36B21F-41BD-4BF4-88BC-B3DA94B7AAFE}" vid="{EAE7FAD9-9554-48D5-B635-1EC60354E4D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43063</TotalTime>
  <Words>524</Words>
  <Application>Microsoft Macintosh PowerPoint</Application>
  <PresentationFormat>Widescreen</PresentationFormat>
  <Paragraphs>83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Candara</vt:lpstr>
      <vt:lpstr>NTR</vt:lpstr>
      <vt:lpstr>Office Theme</vt:lpstr>
      <vt:lpstr>1_DCM020_CF</vt:lpstr>
      <vt:lpstr>2_DCM020_CF</vt:lpstr>
      <vt:lpstr>think-cell Slide</vt:lpstr>
      <vt:lpstr>GeoXO Program Update </vt:lpstr>
      <vt:lpstr>GeoXO Introduction</vt:lpstr>
      <vt:lpstr>GeoXO Constellation</vt:lpstr>
      <vt:lpstr>Evolution of GOES-R to GeoXO</vt:lpstr>
      <vt:lpstr>GeoXO Data Delivery Concept</vt:lpstr>
      <vt:lpstr>GeoXO Data Distribution</vt:lpstr>
      <vt:lpstr>GeoXO Timeline</vt:lpstr>
      <vt:lpstr>For More Information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Rivera, Richard C. (GSFC-410.0)[Integrity Application Inc.]</dc:creator>
  <cp:lastModifiedBy>Keeler, Craig A. (GSFC-417.0)[NOAA]</cp:lastModifiedBy>
  <cp:revision>1214</cp:revision>
  <cp:lastPrinted>2020-11-18T21:47:04Z</cp:lastPrinted>
  <dcterms:created xsi:type="dcterms:W3CDTF">2020-04-27T14:43:34Z</dcterms:created>
  <dcterms:modified xsi:type="dcterms:W3CDTF">2023-03-15T15:29:25Z</dcterms:modified>
</cp:coreProperties>
</file>